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2"/>
  </p:notesMasterIdLst>
  <p:sldIdLst>
    <p:sldId id="380" r:id="rId2"/>
    <p:sldId id="381" r:id="rId3"/>
    <p:sldId id="382" r:id="rId4"/>
    <p:sldId id="383" r:id="rId5"/>
    <p:sldId id="385" r:id="rId6"/>
    <p:sldId id="387" r:id="rId7"/>
    <p:sldId id="389" r:id="rId8"/>
    <p:sldId id="391" r:id="rId9"/>
    <p:sldId id="393" r:id="rId10"/>
    <p:sldId id="39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AF8FDBD-B62A-45AB-B539-CDC173E4CCE2}">
          <p14:sldIdLst>
            <p14:sldId id="380"/>
            <p14:sldId id="381"/>
            <p14:sldId id="382"/>
            <p14:sldId id="383"/>
            <p14:sldId id="385"/>
            <p14:sldId id="387"/>
            <p14:sldId id="389"/>
          </p14:sldIdLst>
        </p14:section>
        <p14:section name="Раздел без заголовка" id="{E7D1811A-C2F1-4926-9BA3-64594EF8C04D}">
          <p14:sldIdLst>
            <p14:sldId id="391"/>
            <p14:sldId id="393"/>
            <p14:sldId id="395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588" autoAdjust="0"/>
    <p:restoredTop sz="98224" autoAdjust="0"/>
  </p:normalViewPr>
  <p:slideViewPr>
    <p:cSldViewPr>
      <p:cViewPr>
        <p:scale>
          <a:sx n="92" d="100"/>
          <a:sy n="92" d="100"/>
        </p:scale>
        <p:origin x="-96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F13B8B-23AC-4D04-95F4-5FCFC9F4206F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E3D057-C93B-41AB-B7A7-10DB608826F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2445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E4419-F759-4BBF-899E-60F57014696D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45A87-F7E9-4F25-A1DD-806C9CA2DEB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gallery dir="l"/>
        <p:sndAc>
          <p:stSnd>
            <p:snd r:embed="rId1" name="chimes.wav"/>
          </p:stSnd>
        </p:sndAc>
      </p:transition>
    </mc:Choice>
    <mc:Fallback xmlns="">
      <p:transition spd="med" advClick="0" advTm="700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E4419-F759-4BBF-899E-60F57014696D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45A87-F7E9-4F25-A1DD-806C9CA2DEB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gallery dir="l"/>
        <p:sndAc>
          <p:stSnd>
            <p:snd r:embed="rId1" name="chimes.wav"/>
          </p:stSnd>
        </p:sndAc>
      </p:transition>
    </mc:Choice>
    <mc:Fallback xmlns="">
      <p:transition spd="med" advClick="0" advTm="700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E4419-F759-4BBF-899E-60F57014696D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45A87-F7E9-4F25-A1DD-806C9CA2DEB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gallery dir="l"/>
        <p:sndAc>
          <p:stSnd>
            <p:snd r:embed="rId1" name="chimes.wav"/>
          </p:stSnd>
        </p:sndAc>
      </p:transition>
    </mc:Choice>
    <mc:Fallback xmlns="">
      <p:transition spd="med" advClick="0" advTm="700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E4419-F759-4BBF-899E-60F57014696D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45A87-F7E9-4F25-A1DD-806C9CA2DEB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gallery dir="l"/>
        <p:sndAc>
          <p:stSnd>
            <p:snd r:embed="rId1" name="chimes.wav"/>
          </p:stSnd>
        </p:sndAc>
      </p:transition>
    </mc:Choice>
    <mc:Fallback xmlns="">
      <p:transition spd="med" advClick="0" advTm="700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E4419-F759-4BBF-899E-60F57014696D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45A87-F7E9-4F25-A1DD-806C9CA2DEB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gallery dir="l"/>
        <p:sndAc>
          <p:stSnd>
            <p:snd r:embed="rId1" name="chimes.wav"/>
          </p:stSnd>
        </p:sndAc>
      </p:transition>
    </mc:Choice>
    <mc:Fallback xmlns="">
      <p:transition spd="med" advClick="0" advTm="700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E4419-F759-4BBF-899E-60F57014696D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45A87-F7E9-4F25-A1DD-806C9CA2DEB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gallery dir="l"/>
        <p:sndAc>
          <p:stSnd>
            <p:snd r:embed="rId1" name="chimes.wav"/>
          </p:stSnd>
        </p:sndAc>
      </p:transition>
    </mc:Choice>
    <mc:Fallback xmlns="">
      <p:transition spd="med" advClick="0" advTm="700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E4419-F759-4BBF-899E-60F57014696D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45A87-F7E9-4F25-A1DD-806C9CA2DEB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gallery dir="l"/>
        <p:sndAc>
          <p:stSnd>
            <p:snd r:embed="rId1" name="chimes.wav"/>
          </p:stSnd>
        </p:sndAc>
      </p:transition>
    </mc:Choice>
    <mc:Fallback xmlns="">
      <p:transition spd="med" advClick="0" advTm="700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E4419-F759-4BBF-899E-60F57014696D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45A87-F7E9-4F25-A1DD-806C9CA2DEB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gallery dir="l"/>
        <p:sndAc>
          <p:stSnd>
            <p:snd r:embed="rId1" name="chimes.wav"/>
          </p:stSnd>
        </p:sndAc>
      </p:transition>
    </mc:Choice>
    <mc:Fallback xmlns="">
      <p:transition spd="med" advClick="0" advTm="700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E4419-F759-4BBF-899E-60F57014696D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45A87-F7E9-4F25-A1DD-806C9CA2DEB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gallery dir="l"/>
        <p:sndAc>
          <p:stSnd>
            <p:snd r:embed="rId1" name="chimes.wav"/>
          </p:stSnd>
        </p:sndAc>
      </p:transition>
    </mc:Choice>
    <mc:Fallback xmlns="">
      <p:transition spd="med" advClick="0" advTm="700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E4419-F759-4BBF-899E-60F57014696D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45A87-F7E9-4F25-A1DD-806C9CA2DEB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gallery dir="l"/>
        <p:sndAc>
          <p:stSnd>
            <p:snd r:embed="rId1" name="chimes.wav"/>
          </p:stSnd>
        </p:sndAc>
      </p:transition>
    </mc:Choice>
    <mc:Fallback xmlns="">
      <p:transition spd="med" advClick="0" advTm="7000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E4419-F759-4BBF-899E-60F57014696D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45A87-F7E9-4F25-A1DD-806C9CA2DEB5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gallery dir="l"/>
        <p:sndAc>
          <p:stSnd>
            <p:snd r:embed="rId1" name="chimes.wav"/>
          </p:stSnd>
        </p:sndAc>
      </p:transition>
    </mc:Choice>
    <mc:Fallback xmlns="">
      <p:transition spd="med" advClick="0" advTm="7000">
        <p:fade/>
        <p:sndAc>
          <p:stSnd>
            <p:snd r:embed="rId3" name="chimes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0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F60E4419-F759-4BBF-899E-60F57014696D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0A45A87-F7E9-4F25-A1DD-806C9CA2DEB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med">
        <p14:gallery dir="l"/>
        <p:sndAc>
          <p:stSnd>
            <p:snd r:embed="rId13" name="chimes.wav"/>
          </p:stSnd>
        </p:sndAc>
      </p:transition>
    </mc:Choice>
    <mc:Fallback xmlns="">
      <p:transition spd="med" advClick="0" advTm="7000">
        <p:fade/>
        <p:sndAc>
          <p:stSnd>
            <p:snd r:embed="rId14" name="chimes.wav"/>
          </p:stSnd>
        </p:sndAc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105835"/>
            <a:ext cx="89644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Прием в 1 класс </a:t>
            </a:r>
            <a:br>
              <a:rPr lang="ru-RU" sz="6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2024-2025 учебном г</a:t>
            </a:r>
            <a:r>
              <a:rPr lang="ru-RU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оду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28726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gallery dir="l"/>
        <p:sndAc>
          <p:stSnd>
            <p:snd r:embed="rId2" name="chimes.wav"/>
          </p:stSnd>
        </p:sndAc>
      </p:transition>
    </mc:Choice>
    <mc:Fallback xmlns="">
      <p:transition spd="med" advClick="0" advTm="7000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1728192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Сроки приема документов</a:t>
            </a:r>
            <a:r>
              <a:rPr lang="ru-RU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844824"/>
            <a:ext cx="8280920" cy="3744416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этап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01.04. - 30.06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детей:</a:t>
            </a:r>
          </a:p>
          <a:p>
            <a:pPr algn="l"/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первоочередной прием</a:t>
            </a:r>
          </a:p>
          <a:p>
            <a:pPr algn="l"/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имеющих преимущественное право;</a:t>
            </a:r>
          </a:p>
          <a:p>
            <a:pPr algn="l"/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проживающих на закрепленной территории.</a:t>
            </a:r>
          </a:p>
          <a:p>
            <a:pPr algn="l"/>
            <a:endParaRPr lang="ru-RU" sz="2800" b="1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этап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6.07-5.09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детей:</a:t>
            </a:r>
          </a:p>
          <a:p>
            <a:pPr algn="l"/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 проживающих на закрепленной территории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570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gallery dir="l"/>
        <p:sndAc>
          <p:stSnd>
            <p:snd r:embed="rId2" name="chimes.wav"/>
          </p:stSnd>
        </p:sndAc>
      </p:transition>
    </mc:Choice>
    <mc:Fallback xmlns="">
      <p:transition spd="med" advClick="0" advTm="7000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988840"/>
            <a:ext cx="8643998" cy="3450696"/>
          </a:xfrm>
        </p:spPr>
        <p:txBody>
          <a:bodyPr>
            <a:normAutofit/>
          </a:bodyPr>
          <a:lstStyle/>
          <a:p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Ул.Карбышева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13, 13а, 15,17,  40,42,46,48</a:t>
            </a: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Ул. Курчатова 2,4,6,8,10</a:t>
            </a: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Ул.Лат.Стрелков 1/38,3,5,7,9,11,13</a:t>
            </a:r>
          </a:p>
          <a:p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Ул.Р.Зорге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1/11,2,3,5,5а,6,7,8,9,10,11,12,12а,13,15,16,16а,17,18,19,21,23,25</a:t>
            </a: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Ул.Родины 29,31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33, 37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Закрепление микрорайона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59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gallery dir="l"/>
        <p:sndAc>
          <p:stSnd>
            <p:snd r:embed="rId2" name="chimes.wav"/>
          </p:stSnd>
        </p:sndAc>
      </p:transition>
    </mc:Choice>
    <mc:Fallback xmlns="">
      <p:transition spd="med" advClick="0" advTm="7000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приема в 1 класс</a:t>
            </a:r>
            <a:r>
              <a:rPr lang="ru-RU" b="1" dirty="0">
                <a:solidFill>
                  <a:srgbClr val="002060"/>
                </a:solidFill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002060"/>
                </a:solidFill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12569" y="2492896"/>
            <a:ext cx="8307903" cy="345069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Обучение в начальной школе начинается </a:t>
            </a:r>
            <a:r>
              <a:rPr lang="ru-RU" sz="20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с 6 лет 6 месяцев </a:t>
            </a:r>
            <a:r>
              <a:rPr lang="ru-RU" sz="20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                                            </a:t>
            </a:r>
            <a:r>
              <a:rPr lang="ru-RU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(</a:t>
            </a:r>
            <a:r>
              <a:rPr lang="ru-RU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при отсутствии противопоказаний по состоянию здоровья, но </a:t>
            </a:r>
            <a:r>
              <a:rPr lang="ru-RU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                                                 </a:t>
            </a:r>
            <a:r>
              <a:rPr lang="ru-RU" sz="20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не </a:t>
            </a:r>
            <a:r>
              <a:rPr lang="ru-RU" sz="20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позже 8 лет </a:t>
            </a:r>
            <a:r>
              <a:rPr lang="ru-RU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Для </a:t>
            </a:r>
            <a:r>
              <a:rPr lang="ru-RU" sz="2000" b="1" dirty="0">
                <a:solidFill>
                  <a:schemeClr val="tx1"/>
                </a:solidFill>
                <a:cs typeface="Times New Roman" panose="02020603050405020304" pitchFamily="18" charset="0"/>
              </a:rPr>
              <a:t>обучения в более раннем или позднем возрасте требуется:</a:t>
            </a:r>
          </a:p>
          <a:p>
            <a:pPr marL="342900" indent="285750" algn="just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письменное заявление родителей (законных представителей)</a:t>
            </a:r>
          </a:p>
          <a:p>
            <a:pPr marL="342900" indent="285750" algn="just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разрешение учредителя </a:t>
            </a:r>
            <a:r>
              <a:rPr lang="ru-RU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школы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Запрещается проводить индивидуальный или конкурсный отбор </a:t>
            </a:r>
            <a:r>
              <a:rPr lang="ru-RU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в любой форме </a:t>
            </a:r>
            <a:r>
              <a:rPr lang="ru-RU" sz="2000" i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(статья 67 273-ФЗ «Об образовании в Российской Федерации)</a:t>
            </a:r>
          </a:p>
          <a:p>
            <a:pPr algn="just"/>
            <a:endParaRPr lang="ru-RU" sz="2000" i="1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09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gallery dir="l"/>
        <p:sndAc>
          <p:stSnd>
            <p:snd r:embed="rId2" name="chimes.wav"/>
          </p:stSnd>
        </p:sndAc>
      </p:transition>
    </mc:Choice>
    <mc:Fallback xmlns="">
      <p:transition spd="med" advClick="0" advTm="7000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537368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200" dirty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71278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86518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0376" y="918702"/>
            <a:ext cx="8683625" cy="779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Места в МБОУ «Гимназия №8-Центр образования» предоставляются</a:t>
            </a:r>
            <a:r>
              <a:rPr lang="ru-RU" sz="20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259632" y="1461320"/>
            <a:ext cx="3216248" cy="9109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Преимущественное право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646434" y="1460091"/>
            <a:ext cx="3164939" cy="90200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первоочередном порядке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47488" y="3212318"/>
            <a:ext cx="3528392" cy="24344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детям, в которых обучаются их 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полнородные и </a:t>
            </a:r>
            <a:r>
              <a:rPr lang="ru-RU" sz="1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неполнородные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братья и (или)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сестры, </a:t>
            </a:r>
            <a:r>
              <a:rPr lang="ru-RU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усыновленных (удочеренных) или находящихся под опекой или попечительством в семье, включая приемные семьи</a:t>
            </a:r>
            <a:r>
              <a:rPr lang="ru-RU" sz="1600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</a:p>
          <a:p>
            <a:pPr lvl="0"/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004048" y="3212318"/>
            <a:ext cx="3960440" cy="23049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военнослужащих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(внимание мобилизованные в СВО)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сотрудников полиции, УФСИН, таможенных органов, пожарной службы </a:t>
            </a:r>
          </a:p>
          <a:p>
            <a:pPr lvl="0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месту жительства их семей</a:t>
            </a:r>
          </a:p>
          <a:p>
            <a:pPr lvl="0" algn="ctr"/>
            <a:r>
              <a:rPr lang="ru-RU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" name="Стрелка вниз 15"/>
          <p:cNvSpPr/>
          <p:nvPr/>
        </p:nvSpPr>
        <p:spPr>
          <a:xfrm>
            <a:off x="2483768" y="2564983"/>
            <a:ext cx="576064" cy="339319"/>
          </a:xfrm>
          <a:prstGeom prst="downArrow">
            <a:avLst>
              <a:gd name="adj1" fmla="val 50000"/>
              <a:gd name="adj2" fmla="val 753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6660232" y="2564984"/>
            <a:ext cx="720080" cy="339319"/>
          </a:xfrm>
          <a:prstGeom prst="downArrow">
            <a:avLst>
              <a:gd name="adj1" fmla="val 50000"/>
              <a:gd name="adj2" fmla="val 776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0337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537368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200" dirty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71278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86518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9385" y="1017588"/>
            <a:ext cx="5832648" cy="548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Подтверждающие документы: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0375" y="1916832"/>
            <a:ext cx="8288089" cy="4730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Преимущественное право:</a:t>
            </a: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Паспорт родителя (законного представителя).</a:t>
            </a:r>
            <a:endParaRPr lang="ru-RU" sz="2400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Свидетельства рождения детей </a:t>
            </a: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(полнородных и </a:t>
            </a:r>
            <a:r>
              <a:rPr lang="ru-RU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неполнородных</a:t>
            </a: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братьев и сестер,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усыновленных (удочеренных) или находящихся под опекой или попечительством в семье, включая приемные семьи</a:t>
            </a: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</a:p>
          <a:p>
            <a:pPr algn="just">
              <a:lnSpc>
                <a:spcPct val="115000"/>
              </a:lnSpc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Первоочередное право:</a:t>
            </a: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Справка с места работы родителя (законного представителя).</a:t>
            </a: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Справка из военкомата для мобилизованных </a:t>
            </a:r>
          </a:p>
        </p:txBody>
      </p:sp>
    </p:spTree>
    <p:extLst>
      <p:ext uri="{BB962C8B-B14F-4D97-AF65-F5344CB8AC3E}">
        <p14:creationId xmlns:p14="http://schemas.microsoft.com/office/powerpoint/2010/main" val="27290520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3568" y="777414"/>
            <a:ext cx="7056784" cy="1486946"/>
          </a:xfrm>
          <a:prstGeom prst="rect">
            <a:avLst/>
          </a:prstGeom>
        </p:spPr>
        <p:txBody>
          <a:bodyPr vert="horz" wrap="square" lIns="0" tIns="952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>
              <a:spcBef>
                <a:spcPts val="75"/>
              </a:spcBef>
            </a:pPr>
            <a:r>
              <a:rPr lang="ru-RU" sz="2400" b="1" i="1" spc="-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ru-RU" sz="2400" b="1" i="1" spc="1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spc="-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зачисления</a:t>
            </a:r>
            <a:r>
              <a:rPr lang="ru-RU" sz="2400" b="1" i="1" spc="-8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spc="-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b="1" i="1" spc="8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spc="-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</a:t>
            </a:r>
            <a:r>
              <a:rPr 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spc="-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  <a:r>
              <a:rPr lang="ru-RU" sz="2400" b="1" i="1" spc="1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spc="-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следующий</a:t>
            </a:r>
            <a:r>
              <a:rPr lang="ru-RU" sz="2400" b="1" i="1" spc="23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spc="-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учебный</a:t>
            </a:r>
            <a:r>
              <a:rPr lang="ru-RU" sz="2400" b="1" i="1" spc="19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spc="-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r>
              <a:rPr 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spc="-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заявителем представляются</a:t>
            </a:r>
            <a:r>
              <a:rPr lang="ru-RU" sz="2400" b="1" i="1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spc="-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копии</a:t>
            </a:r>
            <a:r>
              <a:rPr lang="ru-RU" sz="2400" b="1" i="1" spc="1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spc="-8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следующих</a:t>
            </a:r>
            <a:r>
              <a:rPr lang="ru-RU" sz="2400" b="1" i="1" spc="23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spc="-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документов:</a:t>
            </a:r>
            <a:br>
              <a:rPr lang="ru-RU" sz="2400" b="1" i="1" spc="-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9098" y="1556793"/>
            <a:ext cx="8407399" cy="4857580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>
              <a:spcBef>
                <a:spcPts val="30"/>
              </a:spcBef>
            </a:pPr>
            <a:endParaRPr sz="1200" dirty="0">
              <a:cs typeface="Verdana"/>
            </a:endParaRPr>
          </a:p>
          <a:p>
            <a:pPr marL="199073" marR="346710"/>
            <a:endParaRPr sz="1500" i="1" dirty="0">
              <a:cs typeface="Verdana"/>
            </a:endParaRP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b="1" spc="-4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</a:t>
            </a:r>
            <a:r>
              <a:rPr spc="1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</a:t>
            </a:r>
            <a:r>
              <a:rPr lang="ru-RU" spc="1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установленной форме</a:t>
            </a: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b="1" spc="-4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свидетельство</a:t>
            </a:r>
            <a:r>
              <a:rPr b="1" spc="38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рождении</a:t>
            </a:r>
            <a:r>
              <a:rPr b="1" spc="2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  <a:r>
              <a:rPr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28613" marR="567690" indent="-129540">
              <a:buFont typeface="Arial MT"/>
              <a:buChar char="•"/>
              <a:tabLst>
                <a:tab pos="329088" algn="l"/>
              </a:tabLst>
            </a:pPr>
            <a:r>
              <a:rPr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свидетельство</a:t>
            </a:r>
            <a:r>
              <a:rPr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рождении</a:t>
            </a:r>
            <a:r>
              <a:rPr b="1" spc="3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полнородных</a:t>
            </a:r>
            <a:r>
              <a:rPr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b="1" spc="2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неполнородных</a:t>
            </a:r>
            <a:r>
              <a:rPr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брата</a:t>
            </a:r>
            <a:r>
              <a:rPr b="1" spc="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b="1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(или)</a:t>
            </a:r>
            <a:r>
              <a:rPr b="1" spc="2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сестры</a:t>
            </a:r>
            <a:r>
              <a:rPr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spc="3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28613" marR="567690" indent="-129540">
              <a:buFont typeface="Arial MT"/>
              <a:buChar char="•"/>
              <a:tabLst>
                <a:tab pos="329088" algn="l"/>
              </a:tabLst>
            </a:pPr>
            <a:r>
              <a:rPr b="1" spc="-4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</a:t>
            </a:r>
            <a:r>
              <a:rPr b="1" spc="38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4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b="1" spc="8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8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регистрации</a:t>
            </a:r>
            <a:r>
              <a:rPr b="1" spc="4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8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  <a:r>
              <a:rPr b="1" spc="34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4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8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месту</a:t>
            </a:r>
            <a:r>
              <a:rPr b="1" spc="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4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жительства</a:t>
            </a:r>
            <a:r>
              <a:rPr b="1" spc="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8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b="1" spc="26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4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b="1" spc="1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8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месту</a:t>
            </a:r>
            <a:r>
              <a:rPr b="1" spc="56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8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пребывания</a:t>
            </a:r>
            <a:r>
              <a:rPr b="1" spc="34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4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spc="4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4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закрепленной</a:t>
            </a:r>
            <a:r>
              <a:rPr spc="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</a:t>
            </a:r>
            <a:r>
              <a:rPr spc="56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pc="56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28613" marR="567690" indent="-129540">
              <a:buFont typeface="Arial MT"/>
              <a:buChar char="•"/>
              <a:tabLst>
                <a:tab pos="329088" algn="l"/>
              </a:tabLst>
            </a:pPr>
            <a:r>
              <a:rPr b="1" spc="-4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</a:t>
            </a:r>
            <a:r>
              <a:rPr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подтверждающий</a:t>
            </a:r>
            <a:r>
              <a:rPr b="1" spc="4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</a:t>
            </a:r>
            <a:r>
              <a:rPr b="1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внеочередного,</a:t>
            </a:r>
            <a:r>
              <a:rPr b="1" spc="3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первоочередного</a:t>
            </a:r>
            <a:r>
              <a:rPr b="1" spc="4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b="1" spc="2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преимущественного</a:t>
            </a:r>
            <a:r>
              <a:rPr b="1" spc="4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8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приема</a:t>
            </a:r>
            <a:r>
              <a:rPr b="1" spc="2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(справку</a:t>
            </a:r>
            <a:r>
              <a:rPr spc="2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pc="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места</a:t>
            </a:r>
            <a:r>
              <a:rPr spc="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r>
              <a:rPr spc="2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родителя(ей)</a:t>
            </a:r>
            <a:r>
              <a:rPr spc="5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(законного(ых)</a:t>
            </a:r>
            <a:r>
              <a:rPr spc="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представителя(ей) </a:t>
            </a:r>
            <a:r>
              <a:rPr spc="-3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ребенка,</a:t>
            </a:r>
            <a:r>
              <a:rPr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справку</a:t>
            </a:r>
            <a:r>
              <a:rPr spc="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уполномоченного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органа,</a:t>
            </a:r>
            <a:r>
              <a:rPr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spc="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суда</a:t>
            </a:r>
            <a:r>
              <a:rPr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т.д.);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r>
              <a:rPr b="1" spc="2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психолого-медико-педагогической</a:t>
            </a:r>
            <a:r>
              <a:rPr b="1" spc="4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комиссии</a:t>
            </a:r>
            <a:r>
              <a:rPr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</a:t>
            </a:r>
            <a:r>
              <a:rPr spc="1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наличии);</a:t>
            </a:r>
            <a:endParaRPr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28613" marR="16669" indent="-129540">
              <a:buFont typeface="Arial MT"/>
              <a:buChar char="•"/>
              <a:tabLst>
                <a:tab pos="329088" algn="l"/>
              </a:tabLst>
            </a:pPr>
            <a:r>
              <a:rPr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разрешение</a:t>
            </a:r>
            <a:r>
              <a:rPr b="1" spc="3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b="1" spc="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приеме</a:t>
            </a:r>
            <a:r>
              <a:rPr b="1" spc="2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b="1" spc="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</a:t>
            </a:r>
            <a:r>
              <a:rPr b="1" spc="4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  <a:r>
              <a:rPr b="1" spc="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</a:t>
            </a:r>
            <a:r>
              <a:rPr spc="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  <a:r>
              <a:rPr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  <a:r>
              <a:rPr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</a:t>
            </a:r>
            <a:r>
              <a:rPr b="1" spc="3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</a:t>
            </a:r>
            <a:r>
              <a:rPr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</a:t>
            </a:r>
            <a:r>
              <a:rPr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4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шести</a:t>
            </a:r>
            <a:r>
              <a:rPr b="1" spc="1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4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r>
              <a:rPr b="1" spc="2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4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b="1" spc="19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4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шести </a:t>
            </a:r>
            <a:r>
              <a:rPr b="1" spc="-334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4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месяцев</a:t>
            </a:r>
            <a:r>
              <a:rPr b="1" spc="1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8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b="1" spc="2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4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  <a:r>
              <a:rPr b="1" spc="4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4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</a:t>
            </a:r>
            <a:r>
              <a:rPr b="1" spc="34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8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</a:t>
            </a:r>
            <a:r>
              <a:rPr b="1" spc="8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4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</a:t>
            </a:r>
            <a:r>
              <a:rPr b="1" spc="1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4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восьми</a:t>
            </a:r>
            <a:r>
              <a:rPr b="1" spc="1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4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r>
              <a:rPr b="1" spc="19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i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(при</a:t>
            </a:r>
            <a:r>
              <a:rPr i="1" spc="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i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зачислении</a:t>
            </a:r>
            <a:r>
              <a:rPr i="1" spc="3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i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  <a:r>
              <a:rPr i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i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i="1" spc="-8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</a:t>
            </a:r>
            <a:r>
              <a:rPr i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i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i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i="1" spc="-8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</a:t>
            </a:r>
            <a:r>
              <a:rPr i="1" spc="2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i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  <a:r>
              <a:rPr i="1" spc="37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i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i="1" spc="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i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</a:t>
            </a:r>
            <a:r>
              <a:rPr i="1" spc="2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i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</a:t>
            </a:r>
            <a:r>
              <a:rPr i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i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</a:t>
            </a:r>
            <a:r>
              <a:rPr i="1" spc="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i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шести</a:t>
            </a:r>
            <a:r>
              <a:rPr i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i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r>
              <a:rPr i="1" spc="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i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i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i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шести</a:t>
            </a:r>
            <a:r>
              <a:rPr i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i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месяцев</a:t>
            </a:r>
            <a:r>
              <a:rPr i="1" spc="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i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i="1" spc="2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i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  <a:r>
              <a:rPr i="1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i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</a:t>
            </a:r>
            <a:r>
              <a:rPr i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i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</a:t>
            </a:r>
            <a:r>
              <a:rPr i="1" spc="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i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</a:t>
            </a:r>
            <a:r>
              <a:rPr i="1" spc="1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i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восьми</a:t>
            </a:r>
            <a:r>
              <a:rPr i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i="1" spc="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лет)</a:t>
            </a:r>
            <a:endParaRPr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76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gallery dir="l"/>
        <p:sndAc>
          <p:stSnd>
            <p:snd r:embed="rId2" name="chimes.wav"/>
          </p:stSnd>
        </p:sndAc>
      </p:transition>
    </mc:Choice>
    <mc:Fallback xmlns="">
      <p:transition spd="med" advClick="0" advTm="7000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537368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71278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86518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2776" y="1066552"/>
            <a:ext cx="791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Сроки принятия решения о зачислении ребенка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2776" y="1861086"/>
            <a:ext cx="842372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этап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Зачисление оформляется приказом гимназии в течение 3 рабочих дней после завершения приема документов (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 по 5 июля 2024 года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lvl="0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этап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Зачисление оформляется приказом гимназии в течение 5 рабочих дней после подачи заявления и пакета документов.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зачислении в первый класс размещаются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информационном стенде гимназии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день их издания.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сайте не размещаются!</a:t>
            </a:r>
          </a:p>
          <a:p>
            <a:pPr algn="just"/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Посещение детьми занятий по подготовке к школе не является преимущественным правом при зачислении в гимназию.</a:t>
            </a:r>
          </a:p>
          <a:p>
            <a:endParaRPr lang="ru-RU" sz="2000" b="1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Отказ в приеме – только при отсутствии свободных мест.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358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9552" y="872413"/>
            <a:ext cx="7777025" cy="440505"/>
          </a:xfrm>
          <a:prstGeom prst="rect">
            <a:avLst/>
          </a:prstGeom>
        </p:spPr>
        <p:txBody>
          <a:bodyPr vert="horz" wrap="square" lIns="0" tIns="952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 algn="l">
              <a:spcBef>
                <a:spcPts val="75"/>
              </a:spcBef>
            </a:pPr>
            <a:r>
              <a:rPr lang="ru-RU" sz="2800" b="1" spc="-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</a:t>
            </a:r>
            <a:r>
              <a:rPr sz="2800" b="1" spc="-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</a:t>
            </a:r>
            <a:r>
              <a:rPr lang="ru-RU" sz="2800" b="1" spc="-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sz="2800" b="1" spc="-1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2800" b="1" spc="-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ПЕРВЫЕ</a:t>
            </a:r>
            <a:r>
              <a:rPr sz="2800" b="1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spc="-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КЛАССЫ</a:t>
            </a:r>
            <a:r>
              <a:rPr sz="2800" b="1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545265" y="2854548"/>
            <a:ext cx="1906429" cy="645795"/>
          </a:xfrm>
          <a:custGeom>
            <a:avLst/>
            <a:gdLst/>
            <a:ahLst/>
            <a:cxnLst/>
            <a:rect l="l" t="t" r="r" b="b"/>
            <a:pathLst>
              <a:path w="2541904" h="861060">
                <a:moveTo>
                  <a:pt x="2398395" y="0"/>
                </a:moveTo>
                <a:lnTo>
                  <a:pt x="143383" y="0"/>
                </a:lnTo>
                <a:lnTo>
                  <a:pt x="98039" y="7304"/>
                </a:lnTo>
                <a:lnTo>
                  <a:pt x="58677" y="27647"/>
                </a:lnTo>
                <a:lnTo>
                  <a:pt x="27647" y="58677"/>
                </a:lnTo>
                <a:lnTo>
                  <a:pt x="7304" y="98039"/>
                </a:lnTo>
                <a:lnTo>
                  <a:pt x="0" y="143383"/>
                </a:lnTo>
                <a:lnTo>
                  <a:pt x="0" y="717423"/>
                </a:lnTo>
                <a:lnTo>
                  <a:pt x="7304" y="762779"/>
                </a:lnTo>
                <a:lnTo>
                  <a:pt x="27647" y="802173"/>
                </a:lnTo>
                <a:lnTo>
                  <a:pt x="58677" y="833240"/>
                </a:lnTo>
                <a:lnTo>
                  <a:pt x="98039" y="853615"/>
                </a:lnTo>
                <a:lnTo>
                  <a:pt x="143383" y="860933"/>
                </a:lnTo>
                <a:lnTo>
                  <a:pt x="2398395" y="860933"/>
                </a:lnTo>
                <a:lnTo>
                  <a:pt x="2443751" y="853615"/>
                </a:lnTo>
                <a:lnTo>
                  <a:pt x="2483145" y="833240"/>
                </a:lnTo>
                <a:lnTo>
                  <a:pt x="2514212" y="802173"/>
                </a:lnTo>
                <a:lnTo>
                  <a:pt x="2534587" y="762779"/>
                </a:lnTo>
                <a:lnTo>
                  <a:pt x="2541905" y="717423"/>
                </a:lnTo>
                <a:lnTo>
                  <a:pt x="2541905" y="143383"/>
                </a:lnTo>
                <a:lnTo>
                  <a:pt x="2534587" y="98039"/>
                </a:lnTo>
                <a:lnTo>
                  <a:pt x="2514212" y="58677"/>
                </a:lnTo>
                <a:lnTo>
                  <a:pt x="2483145" y="27647"/>
                </a:lnTo>
                <a:lnTo>
                  <a:pt x="2443751" y="7304"/>
                </a:lnTo>
                <a:lnTo>
                  <a:pt x="2398395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726742" y="2992867"/>
            <a:ext cx="1522095" cy="318100"/>
          </a:xfrm>
          <a:prstGeom prst="rect">
            <a:avLst/>
          </a:prstGeom>
        </p:spPr>
        <p:txBody>
          <a:bodyPr vert="horz" wrap="square" lIns="0" tIns="23813" rIns="0" bIns="0" rtlCol="0">
            <a:spAutoFit/>
          </a:bodyPr>
          <a:lstStyle/>
          <a:p>
            <a:pPr marL="9525" marR="3810" algn="ctr">
              <a:lnSpc>
                <a:spcPct val="91100"/>
              </a:lnSpc>
              <a:spcBef>
                <a:spcPts val="188"/>
              </a:spcBef>
            </a:pPr>
            <a:r>
              <a:rPr lang="ru-RU" sz="1050" dirty="0">
                <a:solidFill>
                  <a:schemeClr val="bg1"/>
                </a:solidFill>
              </a:rPr>
              <a:t>электронной форме посредством ЕПГУ</a:t>
            </a:r>
            <a:endParaRPr sz="105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767609" y="3500342"/>
            <a:ext cx="1896428" cy="902970"/>
            <a:chOff x="9036177" y="3521646"/>
            <a:chExt cx="2528570" cy="1203960"/>
          </a:xfrm>
        </p:grpSpPr>
        <p:sp>
          <p:nvSpPr>
            <p:cNvPr id="6" name="object 6"/>
            <p:cNvSpPr/>
            <p:nvPr/>
          </p:nvSpPr>
          <p:spPr>
            <a:xfrm>
              <a:off x="9262110" y="3526409"/>
              <a:ext cx="441959" cy="321310"/>
            </a:xfrm>
            <a:custGeom>
              <a:avLst/>
              <a:gdLst/>
              <a:ahLst/>
              <a:cxnLst/>
              <a:rect l="l" t="t" r="r" b="b"/>
              <a:pathLst>
                <a:path w="441959" h="321310">
                  <a:moveTo>
                    <a:pt x="0" y="0"/>
                  </a:moveTo>
                  <a:lnTo>
                    <a:pt x="44217" y="23215"/>
                  </a:lnTo>
                  <a:lnTo>
                    <a:pt x="87697" y="47684"/>
                  </a:lnTo>
                  <a:lnTo>
                    <a:pt x="130417" y="73385"/>
                  </a:lnTo>
                  <a:lnTo>
                    <a:pt x="172352" y="100300"/>
                  </a:lnTo>
                  <a:lnTo>
                    <a:pt x="213476" y="128410"/>
                  </a:lnTo>
                  <a:lnTo>
                    <a:pt x="253766" y="157694"/>
                  </a:lnTo>
                  <a:lnTo>
                    <a:pt x="293197" y="188134"/>
                  </a:lnTo>
                  <a:lnTo>
                    <a:pt x="331743" y="219709"/>
                  </a:lnTo>
                  <a:lnTo>
                    <a:pt x="369381" y="252401"/>
                  </a:lnTo>
                  <a:lnTo>
                    <a:pt x="406086" y="286189"/>
                  </a:lnTo>
                  <a:lnTo>
                    <a:pt x="441833" y="321055"/>
                  </a:lnTo>
                </a:path>
              </a:pathLst>
            </a:custGeom>
            <a:ln w="9525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048877" y="3851529"/>
              <a:ext cx="2503170" cy="861060"/>
            </a:xfrm>
            <a:custGeom>
              <a:avLst/>
              <a:gdLst/>
              <a:ahLst/>
              <a:cxnLst/>
              <a:rect l="l" t="t" r="r" b="b"/>
              <a:pathLst>
                <a:path w="2503170" h="861060">
                  <a:moveTo>
                    <a:pt x="2359405" y="0"/>
                  </a:moveTo>
                  <a:lnTo>
                    <a:pt x="143509" y="0"/>
                  </a:lnTo>
                  <a:lnTo>
                    <a:pt x="98153" y="7304"/>
                  </a:lnTo>
                  <a:lnTo>
                    <a:pt x="58759" y="27647"/>
                  </a:lnTo>
                  <a:lnTo>
                    <a:pt x="27692" y="58677"/>
                  </a:lnTo>
                  <a:lnTo>
                    <a:pt x="7317" y="98039"/>
                  </a:lnTo>
                  <a:lnTo>
                    <a:pt x="0" y="143383"/>
                  </a:lnTo>
                  <a:lnTo>
                    <a:pt x="0" y="717423"/>
                  </a:lnTo>
                  <a:lnTo>
                    <a:pt x="7317" y="762779"/>
                  </a:lnTo>
                  <a:lnTo>
                    <a:pt x="27692" y="802173"/>
                  </a:lnTo>
                  <a:lnTo>
                    <a:pt x="58759" y="833240"/>
                  </a:lnTo>
                  <a:lnTo>
                    <a:pt x="98153" y="853615"/>
                  </a:lnTo>
                  <a:lnTo>
                    <a:pt x="143509" y="860933"/>
                  </a:lnTo>
                  <a:lnTo>
                    <a:pt x="2359405" y="860933"/>
                  </a:lnTo>
                  <a:lnTo>
                    <a:pt x="2404762" y="853615"/>
                  </a:lnTo>
                  <a:lnTo>
                    <a:pt x="2444156" y="833240"/>
                  </a:lnTo>
                  <a:lnTo>
                    <a:pt x="2475223" y="802173"/>
                  </a:lnTo>
                  <a:lnTo>
                    <a:pt x="2495598" y="762779"/>
                  </a:lnTo>
                  <a:lnTo>
                    <a:pt x="2502916" y="717423"/>
                  </a:lnTo>
                  <a:lnTo>
                    <a:pt x="2502916" y="143383"/>
                  </a:lnTo>
                  <a:lnTo>
                    <a:pt x="2495598" y="98039"/>
                  </a:lnTo>
                  <a:lnTo>
                    <a:pt x="2475223" y="58677"/>
                  </a:lnTo>
                  <a:lnTo>
                    <a:pt x="2444156" y="27647"/>
                  </a:lnTo>
                  <a:lnTo>
                    <a:pt x="2404762" y="7304"/>
                  </a:lnTo>
                  <a:lnTo>
                    <a:pt x="2359405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048877" y="3851529"/>
              <a:ext cx="2503170" cy="861060"/>
            </a:xfrm>
            <a:custGeom>
              <a:avLst/>
              <a:gdLst/>
              <a:ahLst/>
              <a:cxnLst/>
              <a:rect l="l" t="t" r="r" b="b"/>
              <a:pathLst>
                <a:path w="2503170" h="861060">
                  <a:moveTo>
                    <a:pt x="0" y="143383"/>
                  </a:moveTo>
                  <a:lnTo>
                    <a:pt x="7317" y="98039"/>
                  </a:lnTo>
                  <a:lnTo>
                    <a:pt x="27692" y="58677"/>
                  </a:lnTo>
                  <a:lnTo>
                    <a:pt x="58759" y="27647"/>
                  </a:lnTo>
                  <a:lnTo>
                    <a:pt x="98153" y="7304"/>
                  </a:lnTo>
                  <a:lnTo>
                    <a:pt x="143509" y="0"/>
                  </a:lnTo>
                  <a:lnTo>
                    <a:pt x="2359405" y="0"/>
                  </a:lnTo>
                  <a:lnTo>
                    <a:pt x="2404762" y="7304"/>
                  </a:lnTo>
                  <a:lnTo>
                    <a:pt x="2444156" y="27647"/>
                  </a:lnTo>
                  <a:lnTo>
                    <a:pt x="2475223" y="58677"/>
                  </a:lnTo>
                  <a:lnTo>
                    <a:pt x="2495598" y="98039"/>
                  </a:lnTo>
                  <a:lnTo>
                    <a:pt x="2502916" y="143383"/>
                  </a:lnTo>
                  <a:lnTo>
                    <a:pt x="2502916" y="717423"/>
                  </a:lnTo>
                  <a:lnTo>
                    <a:pt x="2495598" y="762779"/>
                  </a:lnTo>
                  <a:lnTo>
                    <a:pt x="2475223" y="802173"/>
                  </a:lnTo>
                  <a:lnTo>
                    <a:pt x="2444156" y="833240"/>
                  </a:lnTo>
                  <a:lnTo>
                    <a:pt x="2404762" y="853615"/>
                  </a:lnTo>
                  <a:lnTo>
                    <a:pt x="2359405" y="860933"/>
                  </a:lnTo>
                  <a:lnTo>
                    <a:pt x="143509" y="860933"/>
                  </a:lnTo>
                  <a:lnTo>
                    <a:pt x="98153" y="853615"/>
                  </a:lnTo>
                  <a:lnTo>
                    <a:pt x="58759" y="833240"/>
                  </a:lnTo>
                  <a:lnTo>
                    <a:pt x="27692" y="802173"/>
                  </a:lnTo>
                  <a:lnTo>
                    <a:pt x="7317" y="762779"/>
                  </a:lnTo>
                  <a:lnTo>
                    <a:pt x="0" y="717423"/>
                  </a:lnTo>
                  <a:lnTo>
                    <a:pt x="0" y="143383"/>
                  </a:lnTo>
                  <a:close/>
                </a:path>
              </a:pathLst>
            </a:custGeom>
            <a:solidFill>
              <a:srgbClr val="006600"/>
            </a:solidFill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106793" y="3825050"/>
            <a:ext cx="1239203" cy="45845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lnSpc>
                <a:spcPts val="1208"/>
              </a:lnSpc>
              <a:spcBef>
                <a:spcPts val="75"/>
              </a:spcBef>
            </a:pP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лично</a:t>
            </a:r>
            <a:r>
              <a:rPr sz="1050" spc="-53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endParaRPr sz="1050" dirty="0">
              <a:latin typeface="Verdana"/>
              <a:cs typeface="Verdana"/>
            </a:endParaRPr>
          </a:p>
          <a:p>
            <a:pPr marL="9525" marR="3810" algn="ctr">
              <a:lnSpc>
                <a:spcPts val="1140"/>
              </a:lnSpc>
              <a:spcBef>
                <a:spcPts val="86"/>
              </a:spcBef>
            </a:pP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обра</a:t>
            </a:r>
            <a:r>
              <a:rPr sz="1050" spc="-4" dirty="0">
                <a:solidFill>
                  <a:srgbClr val="FFFFFF"/>
                </a:solidFill>
                <a:latin typeface="Verdana"/>
                <a:cs typeface="Verdana"/>
              </a:rPr>
              <a:t>з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ователь</a:t>
            </a:r>
            <a:r>
              <a:rPr sz="1050" spc="-8" dirty="0">
                <a:solidFill>
                  <a:srgbClr val="FFFFFF"/>
                </a:solidFill>
                <a:latin typeface="Verdana"/>
                <a:cs typeface="Verdana"/>
              </a:rPr>
              <a:t>н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ую  организацию</a:t>
            </a:r>
            <a:endParaRPr sz="1050" dirty="0">
              <a:latin typeface="Verdana"/>
              <a:cs typeface="Verdan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383607" y="4452202"/>
            <a:ext cx="3609422" cy="1268729"/>
            <a:chOff x="8770873" y="4715700"/>
            <a:chExt cx="2663825" cy="1691639"/>
          </a:xfrm>
          <a:solidFill>
            <a:srgbClr val="002060"/>
          </a:solidFill>
        </p:grpSpPr>
        <p:sp>
          <p:nvSpPr>
            <p:cNvPr id="11" name="object 11"/>
            <p:cNvSpPr/>
            <p:nvPr/>
          </p:nvSpPr>
          <p:spPr>
            <a:xfrm>
              <a:off x="10361802" y="4720463"/>
              <a:ext cx="59690" cy="805180"/>
            </a:xfrm>
            <a:custGeom>
              <a:avLst/>
              <a:gdLst/>
              <a:ahLst/>
              <a:cxnLst/>
              <a:rect l="l" t="t" r="r" b="b"/>
              <a:pathLst>
                <a:path w="59690" h="805179">
                  <a:moveTo>
                    <a:pt x="21463" y="0"/>
                  </a:moveTo>
                  <a:lnTo>
                    <a:pt x="31333" y="50020"/>
                  </a:lnTo>
                  <a:lnTo>
                    <a:pt x="39704" y="100235"/>
                  </a:lnTo>
                  <a:lnTo>
                    <a:pt x="46577" y="150613"/>
                  </a:lnTo>
                  <a:lnTo>
                    <a:pt x="51952" y="201120"/>
                  </a:lnTo>
                  <a:lnTo>
                    <a:pt x="55831" y="251722"/>
                  </a:lnTo>
                  <a:lnTo>
                    <a:pt x="58215" y="302386"/>
                  </a:lnTo>
                  <a:lnTo>
                    <a:pt x="59104" y="353077"/>
                  </a:lnTo>
                  <a:lnTo>
                    <a:pt x="58499" y="403764"/>
                  </a:lnTo>
                  <a:lnTo>
                    <a:pt x="56401" y="454412"/>
                  </a:lnTo>
                  <a:lnTo>
                    <a:pt x="52812" y="504988"/>
                  </a:lnTo>
                  <a:lnTo>
                    <a:pt x="47732" y="555458"/>
                  </a:lnTo>
                  <a:lnTo>
                    <a:pt x="41161" y="605790"/>
                  </a:lnTo>
                  <a:lnTo>
                    <a:pt x="33102" y="655948"/>
                  </a:lnTo>
                  <a:lnTo>
                    <a:pt x="23555" y="705900"/>
                  </a:lnTo>
                  <a:lnTo>
                    <a:pt x="12520" y="755613"/>
                  </a:lnTo>
                  <a:lnTo>
                    <a:pt x="0" y="805053"/>
                  </a:lnTo>
                </a:path>
              </a:pathLst>
            </a:custGeom>
            <a:grpFill/>
            <a:ln w="9525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83573" y="5533390"/>
              <a:ext cx="2638425" cy="861060"/>
            </a:xfrm>
            <a:custGeom>
              <a:avLst/>
              <a:gdLst/>
              <a:ahLst/>
              <a:cxnLst/>
              <a:rect l="l" t="t" r="r" b="b"/>
              <a:pathLst>
                <a:path w="2638425" h="861060">
                  <a:moveTo>
                    <a:pt x="2494660" y="0"/>
                  </a:moveTo>
                  <a:lnTo>
                    <a:pt x="143509" y="0"/>
                  </a:lnTo>
                  <a:lnTo>
                    <a:pt x="98153" y="7314"/>
                  </a:lnTo>
                  <a:lnTo>
                    <a:pt x="58759" y="27683"/>
                  </a:lnTo>
                  <a:lnTo>
                    <a:pt x="27692" y="58742"/>
                  </a:lnTo>
                  <a:lnTo>
                    <a:pt x="7317" y="98130"/>
                  </a:lnTo>
                  <a:lnTo>
                    <a:pt x="0" y="143484"/>
                  </a:lnTo>
                  <a:lnTo>
                    <a:pt x="0" y="717435"/>
                  </a:lnTo>
                  <a:lnTo>
                    <a:pt x="7317" y="762789"/>
                  </a:lnTo>
                  <a:lnTo>
                    <a:pt x="27692" y="802177"/>
                  </a:lnTo>
                  <a:lnTo>
                    <a:pt x="58759" y="833237"/>
                  </a:lnTo>
                  <a:lnTo>
                    <a:pt x="98153" y="853605"/>
                  </a:lnTo>
                  <a:lnTo>
                    <a:pt x="143509" y="860920"/>
                  </a:lnTo>
                  <a:lnTo>
                    <a:pt x="2494660" y="860920"/>
                  </a:lnTo>
                  <a:lnTo>
                    <a:pt x="2540017" y="853605"/>
                  </a:lnTo>
                  <a:lnTo>
                    <a:pt x="2579411" y="833237"/>
                  </a:lnTo>
                  <a:lnTo>
                    <a:pt x="2610478" y="802177"/>
                  </a:lnTo>
                  <a:lnTo>
                    <a:pt x="2630853" y="762789"/>
                  </a:lnTo>
                  <a:lnTo>
                    <a:pt x="2638171" y="717435"/>
                  </a:lnTo>
                  <a:lnTo>
                    <a:pt x="2638171" y="143484"/>
                  </a:lnTo>
                  <a:lnTo>
                    <a:pt x="2630853" y="98130"/>
                  </a:lnTo>
                  <a:lnTo>
                    <a:pt x="2610478" y="58742"/>
                  </a:lnTo>
                  <a:lnTo>
                    <a:pt x="2579411" y="27683"/>
                  </a:lnTo>
                  <a:lnTo>
                    <a:pt x="2540017" y="7314"/>
                  </a:lnTo>
                  <a:lnTo>
                    <a:pt x="249466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783573" y="5533390"/>
              <a:ext cx="2638425" cy="861060"/>
            </a:xfrm>
            <a:custGeom>
              <a:avLst/>
              <a:gdLst/>
              <a:ahLst/>
              <a:cxnLst/>
              <a:rect l="l" t="t" r="r" b="b"/>
              <a:pathLst>
                <a:path w="2638425" h="861060">
                  <a:moveTo>
                    <a:pt x="0" y="143484"/>
                  </a:moveTo>
                  <a:lnTo>
                    <a:pt x="7317" y="98130"/>
                  </a:lnTo>
                  <a:lnTo>
                    <a:pt x="27692" y="58742"/>
                  </a:lnTo>
                  <a:lnTo>
                    <a:pt x="58759" y="27683"/>
                  </a:lnTo>
                  <a:lnTo>
                    <a:pt x="98153" y="7314"/>
                  </a:lnTo>
                  <a:lnTo>
                    <a:pt x="143509" y="0"/>
                  </a:lnTo>
                  <a:lnTo>
                    <a:pt x="2494660" y="0"/>
                  </a:lnTo>
                  <a:lnTo>
                    <a:pt x="2540017" y="7314"/>
                  </a:lnTo>
                  <a:lnTo>
                    <a:pt x="2579411" y="27683"/>
                  </a:lnTo>
                  <a:lnTo>
                    <a:pt x="2610478" y="58742"/>
                  </a:lnTo>
                  <a:lnTo>
                    <a:pt x="2630853" y="98130"/>
                  </a:lnTo>
                  <a:lnTo>
                    <a:pt x="2638171" y="143484"/>
                  </a:lnTo>
                  <a:lnTo>
                    <a:pt x="2638171" y="717435"/>
                  </a:lnTo>
                  <a:lnTo>
                    <a:pt x="2630853" y="762789"/>
                  </a:lnTo>
                  <a:lnTo>
                    <a:pt x="2610478" y="802177"/>
                  </a:lnTo>
                  <a:lnTo>
                    <a:pt x="2579411" y="833237"/>
                  </a:lnTo>
                  <a:lnTo>
                    <a:pt x="2540017" y="853605"/>
                  </a:lnTo>
                  <a:lnTo>
                    <a:pt x="2494660" y="860920"/>
                  </a:lnTo>
                  <a:lnTo>
                    <a:pt x="143509" y="860920"/>
                  </a:lnTo>
                  <a:lnTo>
                    <a:pt x="98153" y="853605"/>
                  </a:lnTo>
                  <a:lnTo>
                    <a:pt x="58759" y="833237"/>
                  </a:lnTo>
                  <a:lnTo>
                    <a:pt x="27692" y="802177"/>
                  </a:lnTo>
                  <a:lnTo>
                    <a:pt x="7317" y="762789"/>
                  </a:lnTo>
                  <a:lnTo>
                    <a:pt x="0" y="717435"/>
                  </a:lnTo>
                  <a:lnTo>
                    <a:pt x="0" y="143484"/>
                  </a:lnTo>
                  <a:close/>
                </a:path>
              </a:pathLst>
            </a:custGeom>
            <a:grpFill/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545265" y="5150960"/>
            <a:ext cx="3118772" cy="333746"/>
          </a:xfrm>
          <a:prstGeom prst="rect">
            <a:avLst/>
          </a:prstGeom>
        </p:spPr>
        <p:txBody>
          <a:bodyPr vert="horz" wrap="square" lIns="0" tIns="25718" rIns="0" bIns="0" rtlCol="0">
            <a:spAutoFit/>
          </a:bodyPr>
          <a:lstStyle/>
          <a:p>
            <a:pPr marL="9525" marR="3810" algn="ctr">
              <a:lnSpc>
                <a:spcPts val="1155"/>
              </a:lnSpc>
              <a:spcBef>
                <a:spcPts val="203"/>
              </a:spcBef>
            </a:pPr>
            <a:r>
              <a:rPr lang="ru-RU" sz="1050" dirty="0">
                <a:solidFill>
                  <a:schemeClr val="bg1"/>
                </a:solidFill>
              </a:rPr>
              <a:t> </a:t>
            </a:r>
            <a:r>
              <a:rPr lang="ru-RU" sz="1200" b="1" dirty="0">
                <a:solidFill>
                  <a:schemeClr val="bg1"/>
                </a:solidFill>
              </a:rPr>
              <a:t>региональных государственных информационных систем субъектов РФ</a:t>
            </a:r>
            <a:endParaRPr sz="1200" b="1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404216" y="4032942"/>
            <a:ext cx="2649855" cy="829628"/>
            <a:chOff x="6066282" y="5512308"/>
            <a:chExt cx="3533140" cy="1106170"/>
          </a:xfrm>
        </p:grpSpPr>
        <p:sp>
          <p:nvSpPr>
            <p:cNvPr id="16" name="object 16"/>
            <p:cNvSpPr/>
            <p:nvPr/>
          </p:nvSpPr>
          <p:spPr>
            <a:xfrm>
              <a:off x="7928610" y="6394361"/>
              <a:ext cx="1666239" cy="219710"/>
            </a:xfrm>
            <a:custGeom>
              <a:avLst/>
              <a:gdLst/>
              <a:ahLst/>
              <a:cxnLst/>
              <a:rect l="l" t="t" r="r" b="b"/>
              <a:pathLst>
                <a:path w="1666240" h="219709">
                  <a:moveTo>
                    <a:pt x="1665732" y="8166"/>
                  </a:moveTo>
                  <a:lnTo>
                    <a:pt x="1622176" y="31189"/>
                  </a:lnTo>
                  <a:lnTo>
                    <a:pt x="1578141" y="52882"/>
                  </a:lnTo>
                  <a:lnTo>
                    <a:pt x="1533656" y="73246"/>
                  </a:lnTo>
                  <a:lnTo>
                    <a:pt x="1488749" y="92279"/>
                  </a:lnTo>
                  <a:lnTo>
                    <a:pt x="1443449" y="109983"/>
                  </a:lnTo>
                  <a:lnTo>
                    <a:pt x="1397784" y="126357"/>
                  </a:lnTo>
                  <a:lnTo>
                    <a:pt x="1351784" y="141401"/>
                  </a:lnTo>
                  <a:lnTo>
                    <a:pt x="1305476" y="155117"/>
                  </a:lnTo>
                  <a:lnTo>
                    <a:pt x="1258889" y="167503"/>
                  </a:lnTo>
                  <a:lnTo>
                    <a:pt x="1212052" y="178560"/>
                  </a:lnTo>
                  <a:lnTo>
                    <a:pt x="1164993" y="188288"/>
                  </a:lnTo>
                  <a:lnTo>
                    <a:pt x="1117741" y="196687"/>
                  </a:lnTo>
                  <a:lnTo>
                    <a:pt x="1070324" y="203757"/>
                  </a:lnTo>
                  <a:lnTo>
                    <a:pt x="1022771" y="209499"/>
                  </a:lnTo>
                  <a:lnTo>
                    <a:pt x="975111" y="213913"/>
                  </a:lnTo>
                  <a:lnTo>
                    <a:pt x="927371" y="216999"/>
                  </a:lnTo>
                  <a:lnTo>
                    <a:pt x="879582" y="218756"/>
                  </a:lnTo>
                  <a:lnTo>
                    <a:pt x="831770" y="219186"/>
                  </a:lnTo>
                  <a:lnTo>
                    <a:pt x="783965" y="218287"/>
                  </a:lnTo>
                  <a:lnTo>
                    <a:pt x="736196" y="216061"/>
                  </a:lnTo>
                  <a:lnTo>
                    <a:pt x="688491" y="212508"/>
                  </a:lnTo>
                  <a:lnTo>
                    <a:pt x="640877" y="207627"/>
                  </a:lnTo>
                  <a:lnTo>
                    <a:pt x="593385" y="201419"/>
                  </a:lnTo>
                  <a:lnTo>
                    <a:pt x="546043" y="193884"/>
                  </a:lnTo>
                  <a:lnTo>
                    <a:pt x="498879" y="185022"/>
                  </a:lnTo>
                  <a:lnTo>
                    <a:pt x="451921" y="174833"/>
                  </a:lnTo>
                  <a:lnTo>
                    <a:pt x="405199" y="163317"/>
                  </a:lnTo>
                  <a:lnTo>
                    <a:pt x="358741" y="150475"/>
                  </a:lnTo>
                  <a:lnTo>
                    <a:pt x="312575" y="136306"/>
                  </a:lnTo>
                  <a:lnTo>
                    <a:pt x="266729" y="120812"/>
                  </a:lnTo>
                  <a:lnTo>
                    <a:pt x="221234" y="103991"/>
                  </a:lnTo>
                  <a:lnTo>
                    <a:pt x="176117" y="85844"/>
                  </a:lnTo>
                  <a:lnTo>
                    <a:pt x="131406" y="66371"/>
                  </a:lnTo>
                  <a:lnTo>
                    <a:pt x="87130" y="45573"/>
                  </a:lnTo>
                  <a:lnTo>
                    <a:pt x="43319" y="23449"/>
                  </a:lnTo>
                  <a:lnTo>
                    <a:pt x="0" y="0"/>
                  </a:lnTo>
                </a:path>
              </a:pathLst>
            </a:custGeom>
            <a:ln w="9524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078982" y="5525008"/>
              <a:ext cx="2539365" cy="861060"/>
            </a:xfrm>
            <a:custGeom>
              <a:avLst/>
              <a:gdLst/>
              <a:ahLst/>
              <a:cxnLst/>
              <a:rect l="l" t="t" r="r" b="b"/>
              <a:pathLst>
                <a:path w="2539365" h="861060">
                  <a:moveTo>
                    <a:pt x="2395473" y="0"/>
                  </a:moveTo>
                  <a:lnTo>
                    <a:pt x="143509" y="0"/>
                  </a:lnTo>
                  <a:lnTo>
                    <a:pt x="98153" y="7321"/>
                  </a:lnTo>
                  <a:lnTo>
                    <a:pt x="58759" y="27705"/>
                  </a:lnTo>
                  <a:lnTo>
                    <a:pt x="27692" y="58784"/>
                  </a:lnTo>
                  <a:lnTo>
                    <a:pt x="7317" y="98187"/>
                  </a:lnTo>
                  <a:lnTo>
                    <a:pt x="0" y="143548"/>
                  </a:lnTo>
                  <a:lnTo>
                    <a:pt x="0" y="717499"/>
                  </a:lnTo>
                  <a:lnTo>
                    <a:pt x="7317" y="762854"/>
                  </a:lnTo>
                  <a:lnTo>
                    <a:pt x="27692" y="802245"/>
                  </a:lnTo>
                  <a:lnTo>
                    <a:pt x="58759" y="833308"/>
                  </a:lnTo>
                  <a:lnTo>
                    <a:pt x="98153" y="853680"/>
                  </a:lnTo>
                  <a:lnTo>
                    <a:pt x="143509" y="860996"/>
                  </a:lnTo>
                  <a:lnTo>
                    <a:pt x="2395473" y="860996"/>
                  </a:lnTo>
                  <a:lnTo>
                    <a:pt x="2440830" y="853680"/>
                  </a:lnTo>
                  <a:lnTo>
                    <a:pt x="2480224" y="833308"/>
                  </a:lnTo>
                  <a:lnTo>
                    <a:pt x="2511291" y="802245"/>
                  </a:lnTo>
                  <a:lnTo>
                    <a:pt x="2531666" y="762854"/>
                  </a:lnTo>
                  <a:lnTo>
                    <a:pt x="2538984" y="717499"/>
                  </a:lnTo>
                  <a:lnTo>
                    <a:pt x="2538984" y="143548"/>
                  </a:lnTo>
                  <a:lnTo>
                    <a:pt x="2531666" y="98187"/>
                  </a:lnTo>
                  <a:lnTo>
                    <a:pt x="2511291" y="58784"/>
                  </a:lnTo>
                  <a:lnTo>
                    <a:pt x="2480224" y="27705"/>
                  </a:lnTo>
                  <a:lnTo>
                    <a:pt x="2440830" y="7321"/>
                  </a:lnTo>
                  <a:lnTo>
                    <a:pt x="2395473" y="0"/>
                  </a:lnTo>
                  <a:close/>
                </a:path>
              </a:pathLst>
            </a:custGeom>
            <a:solidFill>
              <a:srgbClr val="007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078982" y="5525008"/>
              <a:ext cx="2539365" cy="861060"/>
            </a:xfrm>
            <a:custGeom>
              <a:avLst/>
              <a:gdLst/>
              <a:ahLst/>
              <a:cxnLst/>
              <a:rect l="l" t="t" r="r" b="b"/>
              <a:pathLst>
                <a:path w="2539365" h="861060">
                  <a:moveTo>
                    <a:pt x="0" y="143548"/>
                  </a:moveTo>
                  <a:lnTo>
                    <a:pt x="7317" y="98187"/>
                  </a:lnTo>
                  <a:lnTo>
                    <a:pt x="27692" y="58784"/>
                  </a:lnTo>
                  <a:lnTo>
                    <a:pt x="58759" y="27705"/>
                  </a:lnTo>
                  <a:lnTo>
                    <a:pt x="98153" y="7321"/>
                  </a:lnTo>
                  <a:lnTo>
                    <a:pt x="143509" y="0"/>
                  </a:lnTo>
                  <a:lnTo>
                    <a:pt x="2395473" y="0"/>
                  </a:lnTo>
                  <a:lnTo>
                    <a:pt x="2440830" y="7321"/>
                  </a:lnTo>
                  <a:lnTo>
                    <a:pt x="2480224" y="27705"/>
                  </a:lnTo>
                  <a:lnTo>
                    <a:pt x="2511291" y="58784"/>
                  </a:lnTo>
                  <a:lnTo>
                    <a:pt x="2531666" y="98187"/>
                  </a:lnTo>
                  <a:lnTo>
                    <a:pt x="2538984" y="143548"/>
                  </a:lnTo>
                  <a:lnTo>
                    <a:pt x="2538984" y="717499"/>
                  </a:lnTo>
                  <a:lnTo>
                    <a:pt x="2531666" y="762854"/>
                  </a:lnTo>
                  <a:lnTo>
                    <a:pt x="2511291" y="802245"/>
                  </a:lnTo>
                  <a:lnTo>
                    <a:pt x="2480224" y="833308"/>
                  </a:lnTo>
                  <a:lnTo>
                    <a:pt x="2440830" y="853680"/>
                  </a:lnTo>
                  <a:lnTo>
                    <a:pt x="2395473" y="860996"/>
                  </a:lnTo>
                  <a:lnTo>
                    <a:pt x="143509" y="860996"/>
                  </a:lnTo>
                  <a:lnTo>
                    <a:pt x="98153" y="853680"/>
                  </a:lnTo>
                  <a:lnTo>
                    <a:pt x="58759" y="833308"/>
                  </a:lnTo>
                  <a:lnTo>
                    <a:pt x="27692" y="802245"/>
                  </a:lnTo>
                  <a:lnTo>
                    <a:pt x="7317" y="762854"/>
                  </a:lnTo>
                  <a:lnTo>
                    <a:pt x="0" y="717499"/>
                  </a:lnTo>
                  <a:lnTo>
                    <a:pt x="0" y="143548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476995" y="4116808"/>
            <a:ext cx="1869514" cy="528061"/>
          </a:xfrm>
          <a:prstGeom prst="rect">
            <a:avLst/>
          </a:prstGeom>
        </p:spPr>
        <p:txBody>
          <a:bodyPr vert="horz" wrap="square" lIns="0" tIns="21431" rIns="0" bIns="0" rtlCol="0">
            <a:spAutoFit/>
          </a:bodyPr>
          <a:lstStyle/>
          <a:p>
            <a:pPr marL="9525" marR="3810" algn="ctr">
              <a:lnSpc>
                <a:spcPct val="91300"/>
              </a:lnSpc>
              <a:spcBef>
                <a:spcPts val="169"/>
              </a:spcBef>
            </a:pP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через операторов почтовой </a:t>
            </a:r>
            <a:r>
              <a:rPr sz="900" spc="-307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связи общего пользования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заказным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письмом</a:t>
            </a:r>
            <a:r>
              <a:rPr sz="9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с</a:t>
            </a:r>
            <a:endParaRPr sz="900" dirty="0">
              <a:latin typeface="Verdana"/>
              <a:cs typeface="Verdana"/>
            </a:endParaRPr>
          </a:p>
          <a:p>
            <a:pPr algn="ctr">
              <a:lnSpc>
                <a:spcPts val="990"/>
              </a:lnSpc>
            </a:pP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уведомлением</a:t>
            </a:r>
            <a:r>
              <a:rPr sz="900" spc="-26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sz="900" spc="-1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вручении</a:t>
            </a:r>
            <a:endParaRPr sz="900" dirty="0">
              <a:latin typeface="Verdana"/>
              <a:cs typeface="Verdan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454346" y="3805584"/>
            <a:ext cx="1800225" cy="1493330"/>
            <a:chOff x="5828792" y="3526408"/>
            <a:chExt cx="2400300" cy="1991106"/>
          </a:xfrm>
        </p:grpSpPr>
        <p:sp>
          <p:nvSpPr>
            <p:cNvPr id="21" name="object 21"/>
            <p:cNvSpPr/>
            <p:nvPr/>
          </p:nvSpPr>
          <p:spPr>
            <a:xfrm>
              <a:off x="6941088" y="4720589"/>
              <a:ext cx="130175" cy="796925"/>
            </a:xfrm>
            <a:custGeom>
              <a:avLst/>
              <a:gdLst/>
              <a:ahLst/>
              <a:cxnLst/>
              <a:rect l="l" t="t" r="r" b="b"/>
              <a:pathLst>
                <a:path w="130175" h="796925">
                  <a:moveTo>
                    <a:pt x="129762" y="796925"/>
                  </a:moveTo>
                  <a:lnTo>
                    <a:pt x="111003" y="749415"/>
                  </a:lnTo>
                  <a:lnTo>
                    <a:pt x="93688" y="701445"/>
                  </a:lnTo>
                  <a:lnTo>
                    <a:pt x="77820" y="653047"/>
                  </a:lnTo>
                  <a:lnTo>
                    <a:pt x="63407" y="604254"/>
                  </a:lnTo>
                  <a:lnTo>
                    <a:pt x="50452" y="555099"/>
                  </a:lnTo>
                  <a:lnTo>
                    <a:pt x="38963" y="505616"/>
                  </a:lnTo>
                  <a:lnTo>
                    <a:pt x="28943" y="455837"/>
                  </a:lnTo>
                  <a:lnTo>
                    <a:pt x="20399" y="405796"/>
                  </a:lnTo>
                  <a:lnTo>
                    <a:pt x="13336" y="355526"/>
                  </a:lnTo>
                  <a:lnTo>
                    <a:pt x="7759" y="305060"/>
                  </a:lnTo>
                  <a:lnTo>
                    <a:pt x="3674" y="254431"/>
                  </a:lnTo>
                  <a:lnTo>
                    <a:pt x="1085" y="203672"/>
                  </a:lnTo>
                  <a:lnTo>
                    <a:pt x="0" y="152816"/>
                  </a:lnTo>
                  <a:lnTo>
                    <a:pt x="421" y="101897"/>
                  </a:lnTo>
                  <a:lnTo>
                    <a:pt x="2357" y="50947"/>
                  </a:lnTo>
                  <a:lnTo>
                    <a:pt x="5810" y="0"/>
                  </a:lnTo>
                </a:path>
              </a:pathLst>
            </a:custGeom>
            <a:ln w="9524">
              <a:solidFill>
                <a:srgbClr val="4AAC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828792" y="3851528"/>
              <a:ext cx="2400300" cy="861060"/>
            </a:xfrm>
            <a:custGeom>
              <a:avLst/>
              <a:gdLst/>
              <a:ahLst/>
              <a:cxnLst/>
              <a:rect l="l" t="t" r="r" b="b"/>
              <a:pathLst>
                <a:path w="2400300" h="861060">
                  <a:moveTo>
                    <a:pt x="0" y="143383"/>
                  </a:moveTo>
                  <a:lnTo>
                    <a:pt x="7317" y="98039"/>
                  </a:lnTo>
                  <a:lnTo>
                    <a:pt x="27692" y="58677"/>
                  </a:lnTo>
                  <a:lnTo>
                    <a:pt x="58759" y="27647"/>
                  </a:lnTo>
                  <a:lnTo>
                    <a:pt x="98153" y="7304"/>
                  </a:lnTo>
                  <a:lnTo>
                    <a:pt x="143510" y="0"/>
                  </a:lnTo>
                  <a:lnTo>
                    <a:pt x="2256536" y="0"/>
                  </a:lnTo>
                  <a:lnTo>
                    <a:pt x="2301892" y="7304"/>
                  </a:lnTo>
                  <a:lnTo>
                    <a:pt x="2341286" y="27647"/>
                  </a:lnTo>
                  <a:lnTo>
                    <a:pt x="2372353" y="58677"/>
                  </a:lnTo>
                  <a:lnTo>
                    <a:pt x="2392728" y="98039"/>
                  </a:lnTo>
                  <a:lnTo>
                    <a:pt x="2400046" y="143383"/>
                  </a:lnTo>
                  <a:lnTo>
                    <a:pt x="2400046" y="717423"/>
                  </a:lnTo>
                  <a:lnTo>
                    <a:pt x="2392728" y="762779"/>
                  </a:lnTo>
                  <a:lnTo>
                    <a:pt x="2372353" y="802173"/>
                  </a:lnTo>
                  <a:lnTo>
                    <a:pt x="2341286" y="833240"/>
                  </a:lnTo>
                  <a:lnTo>
                    <a:pt x="2301892" y="853615"/>
                  </a:lnTo>
                  <a:lnTo>
                    <a:pt x="2256536" y="860933"/>
                  </a:lnTo>
                  <a:lnTo>
                    <a:pt x="143510" y="860933"/>
                  </a:lnTo>
                  <a:lnTo>
                    <a:pt x="98153" y="853615"/>
                  </a:lnTo>
                  <a:lnTo>
                    <a:pt x="58759" y="833240"/>
                  </a:lnTo>
                  <a:lnTo>
                    <a:pt x="27692" y="802173"/>
                  </a:lnTo>
                  <a:lnTo>
                    <a:pt x="7317" y="762779"/>
                  </a:lnTo>
                  <a:lnTo>
                    <a:pt x="0" y="717423"/>
                  </a:lnTo>
                  <a:lnTo>
                    <a:pt x="0" y="143383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625206" y="3526408"/>
              <a:ext cx="441959" cy="321310"/>
            </a:xfrm>
            <a:custGeom>
              <a:avLst/>
              <a:gdLst/>
              <a:ahLst/>
              <a:cxnLst/>
              <a:rect l="l" t="t" r="r" b="b"/>
              <a:pathLst>
                <a:path w="441959" h="321310">
                  <a:moveTo>
                    <a:pt x="0" y="321055"/>
                  </a:moveTo>
                  <a:lnTo>
                    <a:pt x="35749" y="286189"/>
                  </a:lnTo>
                  <a:lnTo>
                    <a:pt x="72462" y="252401"/>
                  </a:lnTo>
                  <a:lnTo>
                    <a:pt x="110112" y="219709"/>
                  </a:lnTo>
                  <a:lnTo>
                    <a:pt x="148674" y="188134"/>
                  </a:lnTo>
                  <a:lnTo>
                    <a:pt x="188121" y="157694"/>
                  </a:lnTo>
                  <a:lnTo>
                    <a:pt x="228428" y="128410"/>
                  </a:lnTo>
                  <a:lnTo>
                    <a:pt x="269569" y="100300"/>
                  </a:lnTo>
                  <a:lnTo>
                    <a:pt x="311518" y="73385"/>
                  </a:lnTo>
                  <a:lnTo>
                    <a:pt x="354250" y="47684"/>
                  </a:lnTo>
                  <a:lnTo>
                    <a:pt x="397739" y="23215"/>
                  </a:lnTo>
                  <a:lnTo>
                    <a:pt x="441960" y="0"/>
                  </a:lnTo>
                </a:path>
              </a:pathLst>
            </a:custGeom>
            <a:ln w="9525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/>
          <p:nvPr/>
        </p:nvSpPr>
        <p:spPr>
          <a:xfrm>
            <a:off x="323528" y="3101756"/>
            <a:ext cx="3288506" cy="1446588"/>
          </a:xfrm>
          <a:custGeom>
            <a:avLst/>
            <a:gdLst/>
            <a:ahLst/>
            <a:cxnLst/>
            <a:rect l="l" t="t" r="r" b="b"/>
            <a:pathLst>
              <a:path w="4384675" h="1298575">
                <a:moveTo>
                  <a:pt x="0" y="649223"/>
                </a:moveTo>
                <a:lnTo>
                  <a:pt x="4482" y="607371"/>
                </a:lnTo>
                <a:lnTo>
                  <a:pt x="17749" y="566225"/>
                </a:lnTo>
                <a:lnTo>
                  <a:pt x="39528" y="525866"/>
                </a:lnTo>
                <a:lnTo>
                  <a:pt x="69547" y="486374"/>
                </a:lnTo>
                <a:lnTo>
                  <a:pt x="107533" y="447831"/>
                </a:lnTo>
                <a:lnTo>
                  <a:pt x="153214" y="410317"/>
                </a:lnTo>
                <a:lnTo>
                  <a:pt x="206319" y="373913"/>
                </a:lnTo>
                <a:lnTo>
                  <a:pt x="266574" y="338699"/>
                </a:lnTo>
                <a:lnTo>
                  <a:pt x="333708" y="304756"/>
                </a:lnTo>
                <a:lnTo>
                  <a:pt x="369769" y="288286"/>
                </a:lnTo>
                <a:lnTo>
                  <a:pt x="407448" y="272165"/>
                </a:lnTo>
                <a:lnTo>
                  <a:pt x="446711" y="256401"/>
                </a:lnTo>
                <a:lnTo>
                  <a:pt x="487523" y="241005"/>
                </a:lnTo>
                <a:lnTo>
                  <a:pt x="529851" y="225988"/>
                </a:lnTo>
                <a:lnTo>
                  <a:pt x="573660" y="211359"/>
                </a:lnTo>
                <a:lnTo>
                  <a:pt x="618916" y="197129"/>
                </a:lnTo>
                <a:lnTo>
                  <a:pt x="665586" y="183307"/>
                </a:lnTo>
                <a:lnTo>
                  <a:pt x="713635" y="169903"/>
                </a:lnTo>
                <a:lnTo>
                  <a:pt x="763030" y="156928"/>
                </a:lnTo>
                <a:lnTo>
                  <a:pt x="813736" y="144392"/>
                </a:lnTo>
                <a:lnTo>
                  <a:pt x="865720" y="132305"/>
                </a:lnTo>
                <a:lnTo>
                  <a:pt x="918946" y="120677"/>
                </a:lnTo>
                <a:lnTo>
                  <a:pt x="973382" y="109517"/>
                </a:lnTo>
                <a:lnTo>
                  <a:pt x="1028994" y="98837"/>
                </a:lnTo>
                <a:lnTo>
                  <a:pt x="1085746" y="88646"/>
                </a:lnTo>
                <a:lnTo>
                  <a:pt x="1143606" y="78953"/>
                </a:lnTo>
                <a:lnTo>
                  <a:pt x="1202538" y="69771"/>
                </a:lnTo>
                <a:lnTo>
                  <a:pt x="1262510" y="61107"/>
                </a:lnTo>
                <a:lnTo>
                  <a:pt x="1323487" y="52973"/>
                </a:lnTo>
                <a:lnTo>
                  <a:pt x="1385435" y="45379"/>
                </a:lnTo>
                <a:lnTo>
                  <a:pt x="1448321" y="38334"/>
                </a:lnTo>
                <a:lnTo>
                  <a:pt x="1512109" y="31849"/>
                </a:lnTo>
                <a:lnTo>
                  <a:pt x="1576766" y="25934"/>
                </a:lnTo>
                <a:lnTo>
                  <a:pt x="1642258" y="20598"/>
                </a:lnTo>
                <a:lnTo>
                  <a:pt x="1708551" y="15853"/>
                </a:lnTo>
                <a:lnTo>
                  <a:pt x="1775611" y="11707"/>
                </a:lnTo>
                <a:lnTo>
                  <a:pt x="1843404" y="8172"/>
                </a:lnTo>
                <a:lnTo>
                  <a:pt x="1911896" y="5257"/>
                </a:lnTo>
                <a:lnTo>
                  <a:pt x="1981053" y="2972"/>
                </a:lnTo>
                <a:lnTo>
                  <a:pt x="2050841" y="1327"/>
                </a:lnTo>
                <a:lnTo>
                  <a:pt x="2121225" y="333"/>
                </a:lnTo>
                <a:lnTo>
                  <a:pt x="2192172" y="0"/>
                </a:lnTo>
                <a:lnTo>
                  <a:pt x="2263119" y="333"/>
                </a:lnTo>
                <a:lnTo>
                  <a:pt x="2333503" y="1327"/>
                </a:lnTo>
                <a:lnTo>
                  <a:pt x="2403291" y="2972"/>
                </a:lnTo>
                <a:lnTo>
                  <a:pt x="2472447" y="5257"/>
                </a:lnTo>
                <a:lnTo>
                  <a:pt x="2540939" y="8172"/>
                </a:lnTo>
                <a:lnTo>
                  <a:pt x="2608731" y="11707"/>
                </a:lnTo>
                <a:lnTo>
                  <a:pt x="2675791" y="15853"/>
                </a:lnTo>
                <a:lnTo>
                  <a:pt x="2742084" y="20598"/>
                </a:lnTo>
                <a:lnTo>
                  <a:pt x="2807576" y="25934"/>
                </a:lnTo>
                <a:lnTo>
                  <a:pt x="2872232" y="31849"/>
                </a:lnTo>
                <a:lnTo>
                  <a:pt x="2936020" y="38334"/>
                </a:lnTo>
                <a:lnTo>
                  <a:pt x="2998905" y="45379"/>
                </a:lnTo>
                <a:lnTo>
                  <a:pt x="3060852" y="52973"/>
                </a:lnTo>
                <a:lnTo>
                  <a:pt x="3121829" y="61107"/>
                </a:lnTo>
                <a:lnTo>
                  <a:pt x="3181800" y="69771"/>
                </a:lnTo>
                <a:lnTo>
                  <a:pt x="3240732" y="78953"/>
                </a:lnTo>
                <a:lnTo>
                  <a:pt x="3298591" y="88645"/>
                </a:lnTo>
                <a:lnTo>
                  <a:pt x="3355343" y="98837"/>
                </a:lnTo>
                <a:lnTo>
                  <a:pt x="3410953" y="109517"/>
                </a:lnTo>
                <a:lnTo>
                  <a:pt x="3465389" y="120677"/>
                </a:lnTo>
                <a:lnTo>
                  <a:pt x="3518615" y="132305"/>
                </a:lnTo>
                <a:lnTo>
                  <a:pt x="3570597" y="144392"/>
                </a:lnTo>
                <a:lnTo>
                  <a:pt x="3621303" y="156928"/>
                </a:lnTo>
                <a:lnTo>
                  <a:pt x="3670697" y="169903"/>
                </a:lnTo>
                <a:lnTo>
                  <a:pt x="3718745" y="183307"/>
                </a:lnTo>
                <a:lnTo>
                  <a:pt x="3765415" y="197129"/>
                </a:lnTo>
                <a:lnTo>
                  <a:pt x="3810670" y="211359"/>
                </a:lnTo>
                <a:lnTo>
                  <a:pt x="3854479" y="225988"/>
                </a:lnTo>
                <a:lnTo>
                  <a:pt x="3896806" y="241005"/>
                </a:lnTo>
                <a:lnTo>
                  <a:pt x="3937617" y="256401"/>
                </a:lnTo>
                <a:lnTo>
                  <a:pt x="3976879" y="272165"/>
                </a:lnTo>
                <a:lnTo>
                  <a:pt x="4014557" y="288286"/>
                </a:lnTo>
                <a:lnTo>
                  <a:pt x="4050618" y="304756"/>
                </a:lnTo>
                <a:lnTo>
                  <a:pt x="4085027" y="321563"/>
                </a:lnTo>
                <a:lnTo>
                  <a:pt x="4148754" y="356152"/>
                </a:lnTo>
                <a:lnTo>
                  <a:pt x="4205467" y="391971"/>
                </a:lnTo>
                <a:lnTo>
                  <a:pt x="4254893" y="428941"/>
                </a:lnTo>
                <a:lnTo>
                  <a:pt x="4296760" y="466979"/>
                </a:lnTo>
                <a:lnTo>
                  <a:pt x="4330795" y="506006"/>
                </a:lnTo>
                <a:lnTo>
                  <a:pt x="4356727" y="545942"/>
                </a:lnTo>
                <a:lnTo>
                  <a:pt x="4374284" y="586704"/>
                </a:lnTo>
                <a:lnTo>
                  <a:pt x="4383193" y="628214"/>
                </a:lnTo>
                <a:lnTo>
                  <a:pt x="4384319" y="649223"/>
                </a:lnTo>
                <a:lnTo>
                  <a:pt x="4383193" y="670233"/>
                </a:lnTo>
                <a:lnTo>
                  <a:pt x="4374284" y="711741"/>
                </a:lnTo>
                <a:lnTo>
                  <a:pt x="4356727" y="752502"/>
                </a:lnTo>
                <a:lnTo>
                  <a:pt x="4330795" y="792434"/>
                </a:lnTo>
                <a:lnTo>
                  <a:pt x="4296760" y="831457"/>
                </a:lnTo>
                <a:lnTo>
                  <a:pt x="4254893" y="869491"/>
                </a:lnTo>
                <a:lnTo>
                  <a:pt x="4205467" y="906455"/>
                </a:lnTo>
                <a:lnTo>
                  <a:pt x="4148754" y="942268"/>
                </a:lnTo>
                <a:lnTo>
                  <a:pt x="4085027" y="976851"/>
                </a:lnTo>
                <a:lnTo>
                  <a:pt x="4050618" y="993655"/>
                </a:lnTo>
                <a:lnTo>
                  <a:pt x="4014557" y="1010121"/>
                </a:lnTo>
                <a:lnTo>
                  <a:pt x="3976879" y="1026239"/>
                </a:lnTo>
                <a:lnTo>
                  <a:pt x="3937617" y="1041999"/>
                </a:lnTo>
                <a:lnTo>
                  <a:pt x="3896806" y="1057391"/>
                </a:lnTo>
                <a:lnTo>
                  <a:pt x="3854479" y="1072405"/>
                </a:lnTo>
                <a:lnTo>
                  <a:pt x="3810670" y="1087030"/>
                </a:lnTo>
                <a:lnTo>
                  <a:pt x="3765415" y="1101257"/>
                </a:lnTo>
                <a:lnTo>
                  <a:pt x="3718745" y="1115075"/>
                </a:lnTo>
                <a:lnTo>
                  <a:pt x="3670697" y="1128475"/>
                </a:lnTo>
                <a:lnTo>
                  <a:pt x="3621303" y="1141446"/>
                </a:lnTo>
                <a:lnTo>
                  <a:pt x="3570597" y="1153978"/>
                </a:lnTo>
                <a:lnTo>
                  <a:pt x="3518615" y="1166062"/>
                </a:lnTo>
                <a:lnTo>
                  <a:pt x="3465389" y="1177687"/>
                </a:lnTo>
                <a:lnTo>
                  <a:pt x="3410953" y="1188843"/>
                </a:lnTo>
                <a:lnTo>
                  <a:pt x="3355343" y="1199520"/>
                </a:lnTo>
                <a:lnTo>
                  <a:pt x="3298591" y="1209707"/>
                </a:lnTo>
                <a:lnTo>
                  <a:pt x="3240732" y="1219396"/>
                </a:lnTo>
                <a:lnTo>
                  <a:pt x="3181800" y="1228576"/>
                </a:lnTo>
                <a:lnTo>
                  <a:pt x="3121829" y="1237236"/>
                </a:lnTo>
                <a:lnTo>
                  <a:pt x="3060852" y="1245367"/>
                </a:lnTo>
                <a:lnTo>
                  <a:pt x="2998905" y="1252959"/>
                </a:lnTo>
                <a:lnTo>
                  <a:pt x="2936020" y="1260001"/>
                </a:lnTo>
                <a:lnTo>
                  <a:pt x="2872232" y="1266484"/>
                </a:lnTo>
                <a:lnTo>
                  <a:pt x="2807576" y="1272397"/>
                </a:lnTo>
                <a:lnTo>
                  <a:pt x="2742084" y="1277730"/>
                </a:lnTo>
                <a:lnTo>
                  <a:pt x="2675791" y="1282474"/>
                </a:lnTo>
                <a:lnTo>
                  <a:pt x="2608731" y="1286618"/>
                </a:lnTo>
                <a:lnTo>
                  <a:pt x="2540939" y="1290152"/>
                </a:lnTo>
                <a:lnTo>
                  <a:pt x="2472447" y="1293065"/>
                </a:lnTo>
                <a:lnTo>
                  <a:pt x="2403291" y="1295349"/>
                </a:lnTo>
                <a:lnTo>
                  <a:pt x="2333503" y="1296993"/>
                </a:lnTo>
                <a:lnTo>
                  <a:pt x="2263119" y="1297987"/>
                </a:lnTo>
                <a:lnTo>
                  <a:pt x="2192172" y="1298320"/>
                </a:lnTo>
                <a:lnTo>
                  <a:pt x="2121225" y="1297987"/>
                </a:lnTo>
                <a:lnTo>
                  <a:pt x="2050841" y="1296993"/>
                </a:lnTo>
                <a:lnTo>
                  <a:pt x="1981053" y="1295349"/>
                </a:lnTo>
                <a:lnTo>
                  <a:pt x="1911896" y="1293065"/>
                </a:lnTo>
                <a:lnTo>
                  <a:pt x="1843404" y="1290152"/>
                </a:lnTo>
                <a:lnTo>
                  <a:pt x="1775611" y="1286618"/>
                </a:lnTo>
                <a:lnTo>
                  <a:pt x="1708551" y="1282474"/>
                </a:lnTo>
                <a:lnTo>
                  <a:pt x="1642258" y="1277730"/>
                </a:lnTo>
                <a:lnTo>
                  <a:pt x="1576766" y="1272397"/>
                </a:lnTo>
                <a:lnTo>
                  <a:pt x="1512109" y="1266484"/>
                </a:lnTo>
                <a:lnTo>
                  <a:pt x="1448321" y="1260001"/>
                </a:lnTo>
                <a:lnTo>
                  <a:pt x="1385435" y="1252959"/>
                </a:lnTo>
                <a:lnTo>
                  <a:pt x="1323487" y="1245367"/>
                </a:lnTo>
                <a:lnTo>
                  <a:pt x="1262510" y="1237236"/>
                </a:lnTo>
                <a:lnTo>
                  <a:pt x="1202538" y="1228576"/>
                </a:lnTo>
                <a:lnTo>
                  <a:pt x="1143606" y="1219396"/>
                </a:lnTo>
                <a:lnTo>
                  <a:pt x="1085746" y="1209707"/>
                </a:lnTo>
                <a:lnTo>
                  <a:pt x="1028994" y="1199520"/>
                </a:lnTo>
                <a:lnTo>
                  <a:pt x="973382" y="1188843"/>
                </a:lnTo>
                <a:lnTo>
                  <a:pt x="918946" y="1177687"/>
                </a:lnTo>
                <a:lnTo>
                  <a:pt x="865720" y="1166062"/>
                </a:lnTo>
                <a:lnTo>
                  <a:pt x="813736" y="1153978"/>
                </a:lnTo>
                <a:lnTo>
                  <a:pt x="763030" y="1141446"/>
                </a:lnTo>
                <a:lnTo>
                  <a:pt x="713635" y="1128475"/>
                </a:lnTo>
                <a:lnTo>
                  <a:pt x="665586" y="1115075"/>
                </a:lnTo>
                <a:lnTo>
                  <a:pt x="618916" y="1101257"/>
                </a:lnTo>
                <a:lnTo>
                  <a:pt x="573660" y="1087030"/>
                </a:lnTo>
                <a:lnTo>
                  <a:pt x="529851" y="1072405"/>
                </a:lnTo>
                <a:lnTo>
                  <a:pt x="487523" y="1057391"/>
                </a:lnTo>
                <a:lnTo>
                  <a:pt x="446711" y="1041999"/>
                </a:lnTo>
                <a:lnTo>
                  <a:pt x="407448" y="1026239"/>
                </a:lnTo>
                <a:lnTo>
                  <a:pt x="369769" y="1010121"/>
                </a:lnTo>
                <a:lnTo>
                  <a:pt x="333708" y="993655"/>
                </a:lnTo>
                <a:lnTo>
                  <a:pt x="299298" y="976851"/>
                </a:lnTo>
                <a:lnTo>
                  <a:pt x="235569" y="942268"/>
                </a:lnTo>
                <a:lnTo>
                  <a:pt x="178855" y="906455"/>
                </a:lnTo>
                <a:lnTo>
                  <a:pt x="129429" y="869491"/>
                </a:lnTo>
                <a:lnTo>
                  <a:pt x="87561" y="831457"/>
                </a:lnTo>
                <a:lnTo>
                  <a:pt x="53524" y="792434"/>
                </a:lnTo>
                <a:lnTo>
                  <a:pt x="27592" y="752502"/>
                </a:lnTo>
                <a:lnTo>
                  <a:pt x="10035" y="711741"/>
                </a:lnTo>
                <a:lnTo>
                  <a:pt x="1126" y="670233"/>
                </a:lnTo>
                <a:lnTo>
                  <a:pt x="0" y="649223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867405" y="3289006"/>
            <a:ext cx="2200751" cy="99450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476" algn="ctr">
              <a:spcBef>
                <a:spcPts val="75"/>
              </a:spcBef>
            </a:pP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</a:t>
            </a:r>
            <a:r>
              <a:rPr sz="1600" b="1" spc="-3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</a:t>
            </a:r>
            <a:endParaRPr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29" algn="ctr"/>
            <a:r>
              <a:rPr sz="1600"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предоставления</a:t>
            </a:r>
            <a:r>
              <a:rPr sz="16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</a:t>
            </a:r>
          </a:p>
          <a:p>
            <a:pPr algn="ctr">
              <a:lnSpc>
                <a:spcPct val="100000"/>
              </a:lnSpc>
            </a:pPr>
            <a:r>
              <a:rPr sz="1600"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заявителю</a:t>
            </a:r>
            <a:r>
              <a:rPr sz="16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равнозначны</a:t>
            </a:r>
            <a:endParaRPr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212506" y="1916832"/>
            <a:ext cx="3596164" cy="280988"/>
          </a:xfrm>
          <a:custGeom>
            <a:avLst/>
            <a:gdLst/>
            <a:ahLst/>
            <a:cxnLst/>
            <a:rect l="l" t="t" r="r" b="b"/>
            <a:pathLst>
              <a:path w="4794884" h="374650">
                <a:moveTo>
                  <a:pt x="0" y="62484"/>
                </a:moveTo>
                <a:lnTo>
                  <a:pt x="4903" y="38147"/>
                </a:lnTo>
                <a:lnTo>
                  <a:pt x="18272" y="18287"/>
                </a:lnTo>
                <a:lnTo>
                  <a:pt x="38094" y="4905"/>
                </a:lnTo>
                <a:lnTo>
                  <a:pt x="62356" y="0"/>
                </a:lnTo>
                <a:lnTo>
                  <a:pt x="4732274" y="0"/>
                </a:lnTo>
                <a:lnTo>
                  <a:pt x="4756610" y="4905"/>
                </a:lnTo>
                <a:lnTo>
                  <a:pt x="4776470" y="18287"/>
                </a:lnTo>
                <a:lnTo>
                  <a:pt x="4789852" y="38147"/>
                </a:lnTo>
                <a:lnTo>
                  <a:pt x="4794758" y="62484"/>
                </a:lnTo>
                <a:lnTo>
                  <a:pt x="4794758" y="312165"/>
                </a:lnTo>
                <a:lnTo>
                  <a:pt x="4789852" y="336428"/>
                </a:lnTo>
                <a:lnTo>
                  <a:pt x="4776470" y="356250"/>
                </a:lnTo>
                <a:lnTo>
                  <a:pt x="4756610" y="369619"/>
                </a:lnTo>
                <a:lnTo>
                  <a:pt x="4732274" y="374523"/>
                </a:lnTo>
                <a:lnTo>
                  <a:pt x="62356" y="374523"/>
                </a:lnTo>
                <a:lnTo>
                  <a:pt x="38094" y="369619"/>
                </a:lnTo>
                <a:lnTo>
                  <a:pt x="18272" y="356250"/>
                </a:lnTo>
                <a:lnTo>
                  <a:pt x="4903" y="336428"/>
                </a:lnTo>
                <a:lnTo>
                  <a:pt x="0" y="312165"/>
                </a:lnTo>
                <a:lnTo>
                  <a:pt x="0" y="62484"/>
                </a:lnTo>
                <a:close/>
              </a:path>
            </a:pathLst>
          </a:custGeom>
          <a:ln w="254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5262082" y="1960425"/>
            <a:ext cx="3713739" cy="255359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600" b="1" spc="-4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Начало</a:t>
            </a:r>
            <a:r>
              <a:rPr sz="1600" b="1" spc="-8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приема</a:t>
            </a:r>
            <a:r>
              <a:rPr sz="1600" b="1" spc="4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spc="-4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заявлений</a:t>
            </a:r>
            <a:r>
              <a:rPr sz="1600" b="1" spc="1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spc="-4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1600" b="1" spc="-1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spc="-4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  <a:r>
              <a:rPr sz="1600" b="1" spc="-4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</a:t>
            </a:r>
            <a:r>
              <a:rPr lang="ru-RU" sz="1600" b="1" spc="-4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sz="1600" b="1" spc="-4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.202</a:t>
            </a:r>
            <a:r>
              <a:rPr lang="ru-RU" sz="1600" b="1" spc="-4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525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gallery dir="l"/>
        <p:sndAc>
          <p:stSnd>
            <p:snd r:embed="rId2" name="chimes.wav"/>
          </p:stSnd>
        </p:sndAc>
      </p:transition>
    </mc:Choice>
    <mc:Fallback xmlns="">
      <p:transition spd="med" advClick="0" advTm="7000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8219" y="1369886"/>
            <a:ext cx="7509078" cy="217367"/>
          </a:xfrm>
          <a:prstGeom prst="rect">
            <a:avLst/>
          </a:prstGeom>
        </p:spPr>
        <p:txBody>
          <a:bodyPr vert="horz" wrap="square" lIns="0" tIns="952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>
              <a:spcBef>
                <a:spcPts val="75"/>
              </a:spcBef>
            </a:pPr>
            <a:r>
              <a:rPr lang="ru-RU" sz="1350" spc="-4" dirty="0">
                <a:solidFill>
                  <a:srgbClr val="001F5F"/>
                </a:solidFill>
              </a:rPr>
              <a:t> </a:t>
            </a:r>
            <a:endParaRPr sz="1350" dirty="0"/>
          </a:p>
        </p:txBody>
      </p:sp>
      <p:sp>
        <p:nvSpPr>
          <p:cNvPr id="4" name="object 4"/>
          <p:cNvSpPr txBox="1"/>
          <p:nvPr/>
        </p:nvSpPr>
        <p:spPr>
          <a:xfrm>
            <a:off x="5726742" y="2992868"/>
            <a:ext cx="1522095" cy="171073"/>
          </a:xfrm>
          <a:prstGeom prst="rect">
            <a:avLst/>
          </a:prstGeom>
        </p:spPr>
        <p:txBody>
          <a:bodyPr vert="horz" wrap="square" lIns="0" tIns="23813" rIns="0" bIns="0" rtlCol="0">
            <a:spAutoFit/>
          </a:bodyPr>
          <a:lstStyle/>
          <a:p>
            <a:pPr marL="9525" marR="3810" algn="ctr">
              <a:lnSpc>
                <a:spcPct val="91100"/>
              </a:lnSpc>
              <a:spcBef>
                <a:spcPts val="188"/>
              </a:spcBef>
            </a:pPr>
            <a:r>
              <a:rPr lang="ru-RU" sz="1050" dirty="0">
                <a:solidFill>
                  <a:schemeClr val="bg1"/>
                </a:solidFill>
              </a:rPr>
              <a:t>электронной форме ЕПГУ</a:t>
            </a:r>
            <a:endParaRPr sz="105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06793" y="3825050"/>
            <a:ext cx="1239203" cy="45845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lnSpc>
                <a:spcPts val="1208"/>
              </a:lnSpc>
              <a:spcBef>
                <a:spcPts val="75"/>
              </a:spcBef>
            </a:pP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лично</a:t>
            </a:r>
            <a:r>
              <a:rPr sz="1050" spc="-53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endParaRPr sz="1050" dirty="0">
              <a:latin typeface="Verdana"/>
              <a:cs typeface="Verdana"/>
            </a:endParaRPr>
          </a:p>
          <a:p>
            <a:pPr marL="9525" marR="3810" algn="ctr">
              <a:lnSpc>
                <a:spcPts val="1140"/>
              </a:lnSpc>
              <a:spcBef>
                <a:spcPts val="86"/>
              </a:spcBef>
            </a:pP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обра</a:t>
            </a:r>
            <a:r>
              <a:rPr sz="1050" spc="-4" dirty="0">
                <a:solidFill>
                  <a:srgbClr val="FFFFFF"/>
                </a:solidFill>
                <a:latin typeface="Verdana"/>
                <a:cs typeface="Verdana"/>
              </a:rPr>
              <a:t>з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ователь</a:t>
            </a:r>
            <a:r>
              <a:rPr sz="1050" spc="-8" dirty="0">
                <a:solidFill>
                  <a:srgbClr val="FFFFFF"/>
                </a:solidFill>
                <a:latin typeface="Verdana"/>
                <a:cs typeface="Verdana"/>
              </a:rPr>
              <a:t>н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ую  организацию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 rot="162745">
            <a:off x="5548217" y="4770892"/>
            <a:ext cx="3115820" cy="487634"/>
          </a:xfrm>
          <a:prstGeom prst="rect">
            <a:avLst/>
          </a:prstGeom>
        </p:spPr>
        <p:txBody>
          <a:bodyPr vert="horz" wrap="square" lIns="0" tIns="25718" rIns="0" bIns="0" rtlCol="0">
            <a:spAutoFit/>
          </a:bodyPr>
          <a:lstStyle/>
          <a:p>
            <a:pPr marL="9525" marR="3810" algn="ctr">
              <a:lnSpc>
                <a:spcPts val="1155"/>
              </a:lnSpc>
              <a:spcBef>
                <a:spcPts val="203"/>
              </a:spcBef>
            </a:pPr>
            <a:r>
              <a:rPr lang="ru-RU" sz="1050" dirty="0">
                <a:solidFill>
                  <a:schemeClr val="bg1"/>
                </a:solidFill>
              </a:rPr>
              <a:t>с </a:t>
            </a:r>
            <a:r>
              <a:rPr lang="ru-RU" sz="1050" b="1" dirty="0">
                <a:solidFill>
                  <a:schemeClr val="bg1"/>
                </a:solidFill>
              </a:rPr>
              <a:t>использованием функционала (сервисов) ЕПГУ и региональных государственных </a:t>
            </a:r>
            <a:r>
              <a:rPr lang="ru-RU" sz="1050" dirty="0">
                <a:solidFill>
                  <a:schemeClr val="bg1"/>
                </a:solidFill>
              </a:rPr>
              <a:t>информационных систем субъектов РФ</a:t>
            </a:r>
            <a:endParaRPr sz="105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494701" y="4495429"/>
            <a:ext cx="1883569" cy="17120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indent="171450">
              <a:spcBef>
                <a:spcPts val="75"/>
              </a:spcBef>
            </a:pPr>
            <a:endParaRPr sz="1050" dirty="0">
              <a:latin typeface="Verdana"/>
              <a:cs typeface="Verdana"/>
            </a:endParaRPr>
          </a:p>
        </p:txBody>
      </p:sp>
      <p:grpSp>
        <p:nvGrpSpPr>
          <p:cNvPr id="36" name="object 36"/>
          <p:cNvGrpSpPr/>
          <p:nvPr/>
        </p:nvGrpSpPr>
        <p:grpSpPr>
          <a:xfrm flipH="1">
            <a:off x="1259632" y="416958"/>
            <a:ext cx="5760640" cy="1170295"/>
            <a:chOff x="10642218" y="3146080"/>
            <a:chExt cx="1348740" cy="664211"/>
          </a:xfrm>
        </p:grpSpPr>
        <p:sp>
          <p:nvSpPr>
            <p:cNvPr id="37" name="object 37"/>
            <p:cNvSpPr/>
            <p:nvPr/>
          </p:nvSpPr>
          <p:spPr>
            <a:xfrm>
              <a:off x="10642218" y="3166763"/>
              <a:ext cx="1348740" cy="643528"/>
            </a:xfrm>
            <a:custGeom>
              <a:avLst/>
              <a:gdLst/>
              <a:ahLst/>
              <a:cxnLst/>
              <a:rect l="l" t="t" r="r" b="b"/>
              <a:pathLst>
                <a:path w="1348740" h="664210">
                  <a:moveTo>
                    <a:pt x="1237741" y="0"/>
                  </a:moveTo>
                  <a:lnTo>
                    <a:pt x="110616" y="0"/>
                  </a:lnTo>
                  <a:lnTo>
                    <a:pt x="67562" y="8695"/>
                  </a:lnTo>
                  <a:lnTo>
                    <a:pt x="32400" y="32416"/>
                  </a:lnTo>
                  <a:lnTo>
                    <a:pt x="8693" y="67615"/>
                  </a:lnTo>
                  <a:lnTo>
                    <a:pt x="0" y="110743"/>
                  </a:lnTo>
                  <a:lnTo>
                    <a:pt x="0" y="553338"/>
                  </a:lnTo>
                  <a:lnTo>
                    <a:pt x="8693" y="596467"/>
                  </a:lnTo>
                  <a:lnTo>
                    <a:pt x="32400" y="631666"/>
                  </a:lnTo>
                  <a:lnTo>
                    <a:pt x="67562" y="655387"/>
                  </a:lnTo>
                  <a:lnTo>
                    <a:pt x="110616" y="664082"/>
                  </a:lnTo>
                  <a:lnTo>
                    <a:pt x="1237741" y="664082"/>
                  </a:lnTo>
                  <a:lnTo>
                    <a:pt x="1280796" y="655387"/>
                  </a:lnTo>
                  <a:lnTo>
                    <a:pt x="1315958" y="631666"/>
                  </a:lnTo>
                  <a:lnTo>
                    <a:pt x="1339665" y="596467"/>
                  </a:lnTo>
                  <a:lnTo>
                    <a:pt x="1348358" y="553338"/>
                  </a:lnTo>
                  <a:lnTo>
                    <a:pt x="1348358" y="110743"/>
                  </a:lnTo>
                  <a:lnTo>
                    <a:pt x="1339665" y="67615"/>
                  </a:lnTo>
                  <a:lnTo>
                    <a:pt x="1315958" y="32416"/>
                  </a:lnTo>
                  <a:lnTo>
                    <a:pt x="1280796" y="8695"/>
                  </a:lnTo>
                  <a:lnTo>
                    <a:pt x="1237741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pPr algn="ctr"/>
              <a:r>
                <a:rPr lang="ru-RU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</a:t>
              </a:r>
              <a:r>
                <a:rPr lang="ru-RU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График приема заявлений лично   в </a:t>
              </a:r>
              <a:r>
                <a:rPr lang="ru-RU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гимназию</a:t>
              </a:r>
            </a:p>
            <a:p>
              <a:pPr algn="ctr"/>
              <a:r>
                <a:rPr lang="ru-RU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b="1" i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 14.00 до 17.30</a:t>
              </a:r>
              <a:r>
                <a:rPr lang="ru-RU" b="1" i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</a:p>
            <a:p>
              <a:pPr algn="ctr"/>
              <a:r>
                <a:rPr lang="ru-RU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endParaRPr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10642218" y="3146080"/>
              <a:ext cx="1348740" cy="664210"/>
            </a:xfrm>
            <a:custGeom>
              <a:avLst/>
              <a:gdLst/>
              <a:ahLst/>
              <a:cxnLst/>
              <a:rect l="l" t="t" r="r" b="b"/>
              <a:pathLst>
                <a:path w="1348740" h="664210">
                  <a:moveTo>
                    <a:pt x="0" y="110743"/>
                  </a:moveTo>
                  <a:lnTo>
                    <a:pt x="8693" y="67615"/>
                  </a:lnTo>
                  <a:lnTo>
                    <a:pt x="32400" y="32416"/>
                  </a:lnTo>
                  <a:lnTo>
                    <a:pt x="67562" y="8695"/>
                  </a:lnTo>
                  <a:lnTo>
                    <a:pt x="110616" y="0"/>
                  </a:lnTo>
                  <a:lnTo>
                    <a:pt x="1237741" y="0"/>
                  </a:lnTo>
                  <a:lnTo>
                    <a:pt x="1280796" y="8695"/>
                  </a:lnTo>
                  <a:lnTo>
                    <a:pt x="1315958" y="32416"/>
                  </a:lnTo>
                  <a:lnTo>
                    <a:pt x="1339665" y="67615"/>
                  </a:lnTo>
                  <a:lnTo>
                    <a:pt x="1348358" y="110743"/>
                  </a:lnTo>
                  <a:lnTo>
                    <a:pt x="1348358" y="553338"/>
                  </a:lnTo>
                  <a:lnTo>
                    <a:pt x="1339665" y="596467"/>
                  </a:lnTo>
                  <a:lnTo>
                    <a:pt x="1315958" y="631666"/>
                  </a:lnTo>
                  <a:lnTo>
                    <a:pt x="1280796" y="655387"/>
                  </a:lnTo>
                  <a:lnTo>
                    <a:pt x="1237741" y="664082"/>
                  </a:lnTo>
                  <a:lnTo>
                    <a:pt x="110616" y="664082"/>
                  </a:lnTo>
                  <a:lnTo>
                    <a:pt x="67562" y="655387"/>
                  </a:lnTo>
                  <a:lnTo>
                    <a:pt x="32400" y="631666"/>
                  </a:lnTo>
                  <a:lnTo>
                    <a:pt x="8693" y="596467"/>
                  </a:lnTo>
                  <a:lnTo>
                    <a:pt x="0" y="553338"/>
                  </a:lnTo>
                  <a:lnTo>
                    <a:pt x="0" y="110743"/>
                  </a:lnTo>
                  <a:close/>
                </a:path>
              </a:pathLst>
            </a:custGeom>
            <a:ln w="25399"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751554"/>
              </p:ext>
            </p:extLst>
          </p:nvPr>
        </p:nvGraphicFramePr>
        <p:xfrm>
          <a:off x="1187624" y="2012776"/>
          <a:ext cx="6624735" cy="3645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24735">
                  <a:extLst>
                    <a:ext uri="{9D8B030D-6E8A-4147-A177-3AD203B41FA5}">
                      <a16:colId xmlns="" xmlns:a16="http://schemas.microsoft.com/office/drawing/2014/main" val="2903691293"/>
                    </a:ext>
                  </a:extLst>
                </a:gridCol>
              </a:tblGrid>
              <a:tr h="35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апреля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997476572"/>
                  </a:ext>
                </a:extLst>
              </a:tr>
              <a:tr h="272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апреля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82489715"/>
                  </a:ext>
                </a:extLst>
              </a:tr>
              <a:tr h="272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апреля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681385210"/>
                  </a:ext>
                </a:extLst>
              </a:tr>
              <a:tr h="272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апреля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999787074"/>
                  </a:ext>
                </a:extLst>
              </a:tr>
              <a:tr h="272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 апреля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520540659"/>
                  </a:ext>
                </a:extLst>
              </a:tr>
              <a:tr h="272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 мая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826930491"/>
                  </a:ext>
                </a:extLst>
              </a:tr>
              <a:tr h="272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853940880"/>
                  </a:ext>
                </a:extLst>
              </a:tr>
              <a:tr h="272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312429913"/>
                  </a:ext>
                </a:extLst>
              </a:tr>
              <a:tr h="272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 мая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463185723"/>
                  </a:ext>
                </a:extLst>
              </a:tr>
              <a:tr h="272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июня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11476856"/>
                  </a:ext>
                </a:extLst>
              </a:tr>
              <a:tr h="272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июня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526431234"/>
                  </a:ext>
                </a:extLst>
              </a:tr>
              <a:tr h="4981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июня 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июня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226572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3052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gallery dir="l"/>
        <p:sndAc>
          <p:stSnd>
            <p:snd r:embed="rId2" name="chimes.wav"/>
          </p:stSnd>
        </p:sndAc>
      </p:transition>
    </mc:Choice>
    <mc:Fallback xmlns="">
      <p:transition spd="med" advClick="0" advTm="7000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1118</TotalTime>
  <Words>571</Words>
  <Application>Microsoft Office PowerPoint</Application>
  <PresentationFormat>Экран (4:3)</PresentationFormat>
  <Paragraphs>90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Волна</vt:lpstr>
      <vt:lpstr>Презентация PowerPoint</vt:lpstr>
      <vt:lpstr>Сроки приема документов </vt:lpstr>
      <vt:lpstr>Закрепление микрорайона </vt:lpstr>
      <vt:lpstr>Особенности приема в 1 класс </vt:lpstr>
      <vt:lpstr>Презентация PowerPoint</vt:lpstr>
      <vt:lpstr>Презентация PowerPoint</vt:lpstr>
      <vt:lpstr>Для зачисления в первый класс на следующий учебный год заявителем представляются копии следующих документов: </vt:lpstr>
      <vt:lpstr>Презентация PowerPoint</vt:lpstr>
      <vt:lpstr>СПОСОБЫ ПРИЕМА В ПЕРВЫЕ КЛАССЫ 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Наши взлеты и падения.</dc:title>
  <dc:creator>1</dc:creator>
  <cp:lastModifiedBy>DIR</cp:lastModifiedBy>
  <cp:revision>189</cp:revision>
  <cp:lastPrinted>2014-11-09T09:39:45Z</cp:lastPrinted>
  <dcterms:created xsi:type="dcterms:W3CDTF">2013-02-03T10:56:17Z</dcterms:created>
  <dcterms:modified xsi:type="dcterms:W3CDTF">2024-04-01T14:01:36Z</dcterms:modified>
</cp:coreProperties>
</file>